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B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429826-2C0B-114A-A7DC-AA2F668D1708}" v="51" dt="2025-05-21T08:03:15.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3" autoAdjust="0"/>
    <p:restoredTop sz="94673"/>
  </p:normalViewPr>
  <p:slideViewPr>
    <p:cSldViewPr snapToGrid="0">
      <p:cViewPr varScale="1">
        <p:scale>
          <a:sx n="104" d="100"/>
          <a:sy n="104" d="100"/>
        </p:scale>
        <p:origin x="232"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Robinson" userId="f051939b7c67c953" providerId="LiveId" clId="{EB429826-2C0B-114A-A7DC-AA2F668D1708}"/>
    <pc:docChg chg="undo custSel modSld modMainMaster">
      <pc:chgData name="Richard Robinson" userId="f051939b7c67c953" providerId="LiveId" clId="{EB429826-2C0B-114A-A7DC-AA2F668D1708}" dt="2025-05-21T08:04:36.500" v="165" actId="27636"/>
      <pc:docMkLst>
        <pc:docMk/>
      </pc:docMkLst>
      <pc:sldChg chg="addSp delSp modSp mod setBg">
        <pc:chgData name="Richard Robinson" userId="f051939b7c67c953" providerId="LiveId" clId="{EB429826-2C0B-114A-A7DC-AA2F668D1708}" dt="2025-05-21T08:04:36.500" v="165" actId="27636"/>
        <pc:sldMkLst>
          <pc:docMk/>
          <pc:sldMk cId="65051431" sldId="256"/>
        </pc:sldMkLst>
        <pc:spChg chg="mod">
          <ac:chgData name="Richard Robinson" userId="f051939b7c67c953" providerId="LiveId" clId="{EB429826-2C0B-114A-A7DC-AA2F668D1708}" dt="2025-05-21T08:04:36.500" v="165" actId="27636"/>
          <ac:spMkLst>
            <pc:docMk/>
            <pc:sldMk cId="65051431" sldId="256"/>
            <ac:spMk id="2" creationId="{40CD8EF7-4106-F8FA-1BCC-7DAEB0EFAAD7}"/>
          </ac:spMkLst>
        </pc:spChg>
        <pc:spChg chg="mod">
          <ac:chgData name="Richard Robinson" userId="f051939b7c67c953" providerId="LiveId" clId="{EB429826-2C0B-114A-A7DC-AA2F668D1708}" dt="2025-05-21T08:04:26.283" v="156" actId="1036"/>
          <ac:spMkLst>
            <pc:docMk/>
            <pc:sldMk cId="65051431" sldId="256"/>
            <ac:spMk id="3" creationId="{592F9526-B502-7CC4-3E97-8A0D9D0B826A}"/>
          </ac:spMkLst>
        </pc:spChg>
        <pc:spChg chg="add del mod">
          <ac:chgData name="Richard Robinson" userId="f051939b7c67c953" providerId="LiveId" clId="{EB429826-2C0B-114A-A7DC-AA2F668D1708}" dt="2025-05-21T07:57:41.543" v="71"/>
          <ac:spMkLst>
            <pc:docMk/>
            <pc:sldMk cId="65051431" sldId="256"/>
            <ac:spMk id="4" creationId="{7E74A9B4-F1B0-AC99-9C56-EA53D94DD2DA}"/>
          </ac:spMkLst>
        </pc:spChg>
      </pc:sldChg>
      <pc:sldChg chg="addSp delSp modSp mod setBg">
        <pc:chgData name="Richard Robinson" userId="f051939b7c67c953" providerId="LiveId" clId="{EB429826-2C0B-114A-A7DC-AA2F668D1708}" dt="2025-05-21T08:00:46.125" v="82"/>
        <pc:sldMkLst>
          <pc:docMk/>
          <pc:sldMk cId="2531214830" sldId="257"/>
        </pc:sldMkLst>
        <pc:spChg chg="add del mod">
          <ac:chgData name="Richard Robinson" userId="f051939b7c67c953" providerId="LiveId" clId="{EB429826-2C0B-114A-A7DC-AA2F668D1708}" dt="2025-05-21T07:58:49.925" v="78" actId="478"/>
          <ac:spMkLst>
            <pc:docMk/>
            <pc:sldMk cId="2531214830" sldId="257"/>
            <ac:spMk id="2" creationId="{8F3DBD59-C3AB-5EC8-3C05-2F944A2BD339}"/>
          </ac:spMkLst>
        </pc:spChg>
      </pc:sldChg>
      <pc:sldChg chg="setBg">
        <pc:chgData name="Richard Robinson" userId="f051939b7c67c953" providerId="LiveId" clId="{EB429826-2C0B-114A-A7DC-AA2F668D1708}" dt="2025-05-21T08:01:16.946" v="84"/>
        <pc:sldMkLst>
          <pc:docMk/>
          <pc:sldMk cId="0" sldId="258"/>
        </pc:sldMkLst>
      </pc:sldChg>
      <pc:sldChg chg="setBg">
        <pc:chgData name="Richard Robinson" userId="f051939b7c67c953" providerId="LiveId" clId="{EB429826-2C0B-114A-A7DC-AA2F668D1708}" dt="2025-05-21T08:02:02.622" v="88"/>
        <pc:sldMkLst>
          <pc:docMk/>
          <pc:sldMk cId="3304747643" sldId="259"/>
        </pc:sldMkLst>
      </pc:sldChg>
      <pc:sldChg chg="addSp delSp modSp mod setBg">
        <pc:chgData name="Richard Robinson" userId="f051939b7c67c953" providerId="LiveId" clId="{EB429826-2C0B-114A-A7DC-AA2F668D1708}" dt="2025-05-21T08:02:12.648" v="90"/>
        <pc:sldMkLst>
          <pc:docMk/>
          <pc:sldMk cId="3380772726" sldId="260"/>
        </pc:sldMkLst>
        <pc:picChg chg="mod">
          <ac:chgData name="Richard Robinson" userId="f051939b7c67c953" providerId="LiveId" clId="{EB429826-2C0B-114A-A7DC-AA2F668D1708}" dt="2025-05-15T14:30:43.026" v="62" actId="1076"/>
          <ac:picMkLst>
            <pc:docMk/>
            <pc:sldMk cId="3380772726" sldId="260"/>
            <ac:picMk id="3" creationId="{E1917606-D3C2-D49D-4209-88D0B2B4CA65}"/>
          </ac:picMkLst>
        </pc:picChg>
      </pc:sldChg>
      <pc:sldChg chg="addSp modSp mod setBg">
        <pc:chgData name="Richard Robinson" userId="f051939b7c67c953" providerId="LiveId" clId="{EB429826-2C0B-114A-A7DC-AA2F668D1708}" dt="2025-05-21T08:02:19.467" v="92"/>
        <pc:sldMkLst>
          <pc:docMk/>
          <pc:sldMk cId="1984238062" sldId="261"/>
        </pc:sldMkLst>
        <pc:spChg chg="add mod">
          <ac:chgData name="Richard Robinson" userId="f051939b7c67c953" providerId="LiveId" clId="{EB429826-2C0B-114A-A7DC-AA2F668D1708}" dt="2025-05-15T14:31:03.229" v="68" actId="14100"/>
          <ac:spMkLst>
            <pc:docMk/>
            <pc:sldMk cId="1984238062" sldId="261"/>
            <ac:spMk id="2" creationId="{5084D243-BED4-7A05-130C-B396AF37F96B}"/>
          </ac:spMkLst>
        </pc:spChg>
        <pc:picChg chg="mod">
          <ac:chgData name="Richard Robinson" userId="f051939b7c67c953" providerId="LiveId" clId="{EB429826-2C0B-114A-A7DC-AA2F668D1708}" dt="2025-05-15T14:30:47.927" v="64" actId="1076"/>
          <ac:picMkLst>
            <pc:docMk/>
            <pc:sldMk cId="1984238062" sldId="261"/>
            <ac:picMk id="6" creationId="{0BCA9307-4B06-4987-AA2C-07C93307A2BF}"/>
          </ac:picMkLst>
        </pc:picChg>
      </pc:sldChg>
      <pc:sldChg chg="setBg">
        <pc:chgData name="Richard Robinson" userId="f051939b7c67c953" providerId="LiveId" clId="{EB429826-2C0B-114A-A7DC-AA2F668D1708}" dt="2025-05-21T08:02:27.134" v="94"/>
        <pc:sldMkLst>
          <pc:docMk/>
          <pc:sldMk cId="613553165" sldId="262"/>
        </pc:sldMkLst>
      </pc:sldChg>
      <pc:sldChg chg="setBg">
        <pc:chgData name="Richard Robinson" userId="f051939b7c67c953" providerId="LiveId" clId="{EB429826-2C0B-114A-A7DC-AA2F668D1708}" dt="2025-05-21T08:02:34.013" v="96"/>
        <pc:sldMkLst>
          <pc:docMk/>
          <pc:sldMk cId="2687401569" sldId="263"/>
        </pc:sldMkLst>
      </pc:sldChg>
      <pc:sldChg chg="modSp mod setBg">
        <pc:chgData name="Richard Robinson" userId="f051939b7c67c953" providerId="LiveId" clId="{EB429826-2C0B-114A-A7DC-AA2F668D1708}" dt="2025-05-21T08:02:40.649" v="98"/>
        <pc:sldMkLst>
          <pc:docMk/>
          <pc:sldMk cId="3230794459" sldId="264"/>
        </pc:sldMkLst>
        <pc:spChg chg="mod">
          <ac:chgData name="Richard Robinson" userId="f051939b7c67c953" providerId="LiveId" clId="{EB429826-2C0B-114A-A7DC-AA2F668D1708}" dt="2025-05-15T14:28:53.229" v="42" actId="120"/>
          <ac:spMkLst>
            <pc:docMk/>
            <pc:sldMk cId="3230794459" sldId="264"/>
            <ac:spMk id="9" creationId="{2E4FA284-6C90-05BA-C4D4-959FD32706AC}"/>
          </ac:spMkLst>
        </pc:spChg>
        <pc:picChg chg="mod">
          <ac:chgData name="Richard Robinson" userId="f051939b7c67c953" providerId="LiveId" clId="{EB429826-2C0B-114A-A7DC-AA2F668D1708}" dt="2025-05-15T14:28:57.487" v="43" actId="1076"/>
          <ac:picMkLst>
            <pc:docMk/>
            <pc:sldMk cId="3230794459" sldId="264"/>
            <ac:picMk id="5" creationId="{145EF8EA-0FCB-4390-8C6E-1BBB658B7789}"/>
          </ac:picMkLst>
        </pc:picChg>
      </pc:sldChg>
      <pc:sldChg chg="setBg">
        <pc:chgData name="Richard Robinson" userId="f051939b7c67c953" providerId="LiveId" clId="{EB429826-2C0B-114A-A7DC-AA2F668D1708}" dt="2025-05-21T08:02:49.306" v="100"/>
        <pc:sldMkLst>
          <pc:docMk/>
          <pc:sldMk cId="3865555879" sldId="265"/>
        </pc:sldMkLst>
      </pc:sldChg>
      <pc:sldChg chg="setBg">
        <pc:chgData name="Richard Robinson" userId="f051939b7c67c953" providerId="LiveId" clId="{EB429826-2C0B-114A-A7DC-AA2F668D1708}" dt="2025-05-21T08:02:55.730" v="102"/>
        <pc:sldMkLst>
          <pc:docMk/>
          <pc:sldMk cId="2096583428" sldId="266"/>
        </pc:sldMkLst>
      </pc:sldChg>
      <pc:sldChg chg="setBg">
        <pc:chgData name="Richard Robinson" userId="f051939b7c67c953" providerId="LiveId" clId="{EB429826-2C0B-114A-A7DC-AA2F668D1708}" dt="2025-05-21T08:03:02.148" v="104"/>
        <pc:sldMkLst>
          <pc:docMk/>
          <pc:sldMk cId="1259431459" sldId="267"/>
        </pc:sldMkLst>
      </pc:sldChg>
      <pc:sldChg chg="addSp modSp mod setBg">
        <pc:chgData name="Richard Robinson" userId="f051939b7c67c953" providerId="LiveId" clId="{EB429826-2C0B-114A-A7DC-AA2F668D1708}" dt="2025-05-21T08:03:08.776" v="106"/>
        <pc:sldMkLst>
          <pc:docMk/>
          <pc:sldMk cId="3061536042" sldId="268"/>
        </pc:sldMkLst>
        <pc:spChg chg="add mod">
          <ac:chgData name="Richard Robinson" userId="f051939b7c67c953" providerId="LiveId" clId="{EB429826-2C0B-114A-A7DC-AA2F668D1708}" dt="2025-05-15T14:30:01.607" v="60" actId="207"/>
          <ac:spMkLst>
            <pc:docMk/>
            <pc:sldMk cId="3061536042" sldId="268"/>
            <ac:spMk id="2" creationId="{55B8F91E-5D9C-DDFD-4FDB-2CCA5E7C306A}"/>
          </ac:spMkLst>
        </pc:spChg>
        <pc:picChg chg="mod">
          <ac:chgData name="Richard Robinson" userId="f051939b7c67c953" providerId="LiveId" clId="{EB429826-2C0B-114A-A7DC-AA2F668D1708}" dt="2025-05-15T14:29:42.753" v="59" actId="1038"/>
          <ac:picMkLst>
            <pc:docMk/>
            <pc:sldMk cId="3061536042" sldId="268"/>
            <ac:picMk id="6" creationId="{855730CB-82CF-36E5-FCE4-A185E328B0BE}"/>
          </ac:picMkLst>
        </pc:picChg>
      </pc:sldChg>
      <pc:sldChg chg="setBg">
        <pc:chgData name="Richard Robinson" userId="f051939b7c67c953" providerId="LiveId" clId="{EB429826-2C0B-114A-A7DC-AA2F668D1708}" dt="2025-05-21T08:03:15.212" v="108"/>
        <pc:sldMkLst>
          <pc:docMk/>
          <pc:sldMk cId="3464965148" sldId="269"/>
        </pc:sldMkLst>
      </pc:sldChg>
      <pc:sldMasterChg chg="setBg modSldLayout">
        <pc:chgData name="Richard Robinson" userId="f051939b7c67c953" providerId="LiveId" clId="{EB429826-2C0B-114A-A7DC-AA2F668D1708}" dt="2025-05-21T07:58:36.162" v="75"/>
        <pc:sldMasterMkLst>
          <pc:docMk/>
          <pc:sldMasterMk cId="490463972" sldId="2147483648"/>
        </pc:sldMasterMkLst>
        <pc:sldLayoutChg chg="setBg">
          <pc:chgData name="Richard Robinson" userId="f051939b7c67c953" providerId="LiveId" clId="{EB429826-2C0B-114A-A7DC-AA2F668D1708}" dt="2025-05-21T07:58:14.965" v="73"/>
          <pc:sldLayoutMkLst>
            <pc:docMk/>
            <pc:sldMasterMk cId="490463972" sldId="2147483648"/>
            <pc:sldLayoutMk cId="341574692"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CC6C9-A2BD-CC4A-A6B2-5BE7B366D5BE}" type="datetimeFigureOut">
              <a:rPr lang="en-US" smtClean="0"/>
              <a:t>5/15/25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FD2A8-6BF0-7443-A4DC-F20078682F4A}" type="slidenum">
              <a:rPr lang="en-US" smtClean="0"/>
              <a:t>‹#›</a:t>
            </a:fld>
            <a:endParaRPr lang="en-US"/>
          </a:p>
        </p:txBody>
      </p:sp>
    </p:spTree>
    <p:extLst>
      <p:ext uri="{BB962C8B-B14F-4D97-AF65-F5344CB8AC3E}">
        <p14:creationId xmlns:p14="http://schemas.microsoft.com/office/powerpoint/2010/main" val="394315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GB" sz="1200">
                <a:solidFill>
                  <a:srgbClr val="FF0000"/>
                </a:solidFill>
              </a:rPr>
              <a:t>Upthrust acts on an object to make it float in a fluid.</a:t>
            </a:r>
            <a:endParaRPr/>
          </a:p>
          <a:p>
            <a:pPr marL="0" lvl="0" indent="0" algn="ctr" rtl="0">
              <a:spcBef>
                <a:spcPts val="0"/>
              </a:spcBef>
              <a:spcAft>
                <a:spcPts val="0"/>
              </a:spcAft>
              <a:buNone/>
            </a:pPr>
            <a:r>
              <a:rPr lang="en-GB" sz="1200">
                <a:solidFill>
                  <a:srgbClr val="FF0000"/>
                </a:solidFill>
              </a:rPr>
              <a:t>Density is a measure of how heavy something is compared to it’s size.</a:t>
            </a:r>
            <a:endParaRPr/>
          </a:p>
          <a:p>
            <a:pPr marL="0" lvl="0" indent="0" algn="ctr" rtl="0">
              <a:spcBef>
                <a:spcPts val="0"/>
              </a:spcBef>
              <a:spcAft>
                <a:spcPts val="0"/>
              </a:spcAft>
              <a:buNone/>
            </a:pPr>
            <a:r>
              <a:rPr lang="en-GB" sz="1200">
                <a:solidFill>
                  <a:srgbClr val="FF0000"/>
                </a:solidFill>
              </a:rPr>
              <a:t>If an object is more dense (heavy) than the fluid it will sink </a:t>
            </a:r>
            <a:endParaRPr/>
          </a:p>
          <a:p>
            <a:pPr marL="0" lvl="0" indent="0" algn="ctr" rtl="0">
              <a:spcBef>
                <a:spcPts val="0"/>
              </a:spcBef>
              <a:spcAft>
                <a:spcPts val="0"/>
              </a:spcAft>
              <a:buNone/>
            </a:pPr>
            <a:r>
              <a:rPr lang="en-GB" sz="1200">
                <a:solidFill>
                  <a:srgbClr val="FF0000"/>
                </a:solidFill>
              </a:rPr>
              <a:t>but if it is less dense than the fluid it will float.</a:t>
            </a:r>
            <a:endParaRPr/>
          </a:p>
          <a:p>
            <a:pPr marL="0" lvl="0" indent="0" algn="ctr" rtl="0">
              <a:spcBef>
                <a:spcPts val="0"/>
              </a:spcBef>
              <a:spcAft>
                <a:spcPts val="0"/>
              </a:spcAft>
              <a:buNone/>
            </a:pPr>
            <a:r>
              <a:rPr lang="en-GB" sz="1200">
                <a:solidFill>
                  <a:srgbClr val="FF0000"/>
                </a:solidFill>
              </a:rPr>
              <a:t>The plane is heavy but the weight is spread out over a large surface area</a:t>
            </a:r>
            <a:endParaRPr/>
          </a:p>
          <a:p>
            <a:pPr marL="0" lvl="0" indent="0" algn="ctr" rtl="0">
              <a:spcBef>
                <a:spcPts val="0"/>
              </a:spcBef>
              <a:spcAft>
                <a:spcPts val="0"/>
              </a:spcAft>
              <a:buNone/>
            </a:pPr>
            <a:r>
              <a:rPr lang="en-GB" sz="1200">
                <a:solidFill>
                  <a:srgbClr val="FF0000"/>
                </a:solidFill>
              </a:rPr>
              <a:t>so it floats. </a:t>
            </a:r>
            <a:endParaRPr/>
          </a:p>
          <a:p>
            <a:pPr marL="0" lvl="0" indent="0" algn="l" rtl="0">
              <a:spcBef>
                <a:spcPts val="0"/>
              </a:spcBef>
              <a:spcAft>
                <a:spcPts val="0"/>
              </a:spcAft>
              <a:buNone/>
            </a:pPr>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The Spitfire is one of the most famous World War 2 fighter airplanes in history and was designed by Reginald Joseph Mitchell from Stoke-On-Trent. With their partner ask children to discuss which part of the aeroplane they think is the most important and why? Wings are one of the most important parts of the aeroplane. Without the wings it can’t fly</a:t>
            </a:r>
            <a:endParaRPr lang="en-GB" dirty="0"/>
          </a:p>
          <a:p>
            <a:pPr marL="0" lvl="0" indent="0" algn="ctr" rtl="0">
              <a:spcBef>
                <a:spcPts val="0"/>
              </a:spcBef>
              <a:spcAft>
                <a:spcPts val="0"/>
              </a:spcAft>
              <a:buNone/>
            </a:pPr>
            <a:endParaRPr lang="en-GB" dirty="0"/>
          </a:p>
          <a:p>
            <a:endParaRPr lang="en-GB" dirty="0"/>
          </a:p>
        </p:txBody>
      </p:sp>
      <p:sp>
        <p:nvSpPr>
          <p:cNvPr id="4" name="Slide Number Placeholder 3"/>
          <p:cNvSpPr>
            <a:spLocks noGrp="1"/>
          </p:cNvSpPr>
          <p:nvPr>
            <p:ph type="sldNum" sz="quarter" idx="5"/>
          </p:nvPr>
        </p:nvSpPr>
        <p:spPr/>
        <p:txBody>
          <a:bodyPr/>
          <a:lstStyle/>
          <a:p>
            <a:fld id="{258FD2A8-6BF0-7443-A4DC-F20078682F4A}" type="slidenum">
              <a:rPr lang="en-US" smtClean="0"/>
              <a:t>4</a:t>
            </a:fld>
            <a:endParaRPr lang="en-US"/>
          </a:p>
        </p:txBody>
      </p:sp>
    </p:spTree>
    <p:extLst>
      <p:ext uri="{BB962C8B-B14F-4D97-AF65-F5344CB8AC3E}">
        <p14:creationId xmlns:p14="http://schemas.microsoft.com/office/powerpoint/2010/main" val="102587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Explain to children that they are going to be making their own Spitfire. They will need a card template and a straw. Model how to make the Spitfire with clipped wings. Put the straw in the middle of the body once you have folded it in half and secure in place with </a:t>
            </a:r>
            <a:r>
              <a:rPr lang="en-GB" dirty="0" err="1"/>
              <a:t>selotape</a:t>
            </a:r>
            <a:r>
              <a:rPr lang="en-GB" dirty="0"/>
              <a:t>. Score along the line so you have a hole for the wings. Throw the Spitfire will clipped wings.. Now round the wings with scissors. What do the children notice? How does the way the Spitfire flies change? Snip two cuts on each side of the tail and lift them up to create elevators. Does this change how it flies? Place a small piece of </a:t>
            </a:r>
            <a:r>
              <a:rPr lang="en-GB" dirty="0" err="1"/>
              <a:t>blu</a:t>
            </a:r>
            <a:r>
              <a:rPr lang="en-GB" dirty="0"/>
              <a:t>-tac on the end of the straw. This will weight the plane so the forces on it are balanced. Experiment with different amounts of </a:t>
            </a:r>
            <a:r>
              <a:rPr lang="en-GB" dirty="0" err="1"/>
              <a:t>blu</a:t>
            </a:r>
            <a:r>
              <a:rPr lang="en-GB" dirty="0"/>
              <a:t>-tac. Note down any observations. </a:t>
            </a:r>
          </a:p>
          <a:p>
            <a:pPr marL="0" lvl="0" indent="0" algn="l" rtl="0">
              <a:spcBef>
                <a:spcPts val="0"/>
              </a:spcBef>
              <a:spcAft>
                <a:spcPts val="0"/>
              </a:spcAft>
              <a:buNone/>
            </a:pPr>
            <a:endParaRPr lang="en-GB" dirty="0"/>
          </a:p>
          <a:p>
            <a:endParaRPr lang="en-GB" dirty="0"/>
          </a:p>
        </p:txBody>
      </p:sp>
      <p:sp>
        <p:nvSpPr>
          <p:cNvPr id="4" name="Slide Number Placeholder 3"/>
          <p:cNvSpPr>
            <a:spLocks noGrp="1"/>
          </p:cNvSpPr>
          <p:nvPr>
            <p:ph type="sldNum" sz="quarter" idx="5"/>
          </p:nvPr>
        </p:nvSpPr>
        <p:spPr/>
        <p:txBody>
          <a:bodyPr/>
          <a:lstStyle/>
          <a:p>
            <a:fld id="{258FD2A8-6BF0-7443-A4DC-F20078682F4A}" type="slidenum">
              <a:rPr lang="en-US" smtClean="0"/>
              <a:t>11</a:t>
            </a:fld>
            <a:endParaRPr lang="en-US"/>
          </a:p>
        </p:txBody>
      </p:sp>
    </p:spTree>
    <p:extLst>
      <p:ext uri="{BB962C8B-B14F-4D97-AF65-F5344CB8AC3E}">
        <p14:creationId xmlns:p14="http://schemas.microsoft.com/office/powerpoint/2010/main" val="339915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t>
            </a:r>
            <a:r>
              <a:rPr lang="en-GB" dirty="0" err="1"/>
              <a:t>www.solutionsengineering.co.uk</a:t>
            </a:r>
            <a:r>
              <a:rPr lang="en-GB"/>
              <a:t>/ </a:t>
            </a:r>
          </a:p>
          <a:p>
            <a:endParaRPr lang="en-GB"/>
          </a:p>
        </p:txBody>
      </p:sp>
      <p:sp>
        <p:nvSpPr>
          <p:cNvPr id="4" name="Slide Number Placeholder 3"/>
          <p:cNvSpPr>
            <a:spLocks noGrp="1"/>
          </p:cNvSpPr>
          <p:nvPr>
            <p:ph type="sldNum" sz="quarter" idx="5"/>
          </p:nvPr>
        </p:nvSpPr>
        <p:spPr/>
        <p:txBody>
          <a:bodyPr/>
          <a:lstStyle/>
          <a:p>
            <a:fld id="{258FD2A8-6BF0-7443-A4DC-F20078682F4A}" type="slidenum">
              <a:rPr lang="en-US" smtClean="0"/>
              <a:t>14</a:t>
            </a:fld>
            <a:endParaRPr lang="en-US"/>
          </a:p>
        </p:txBody>
      </p:sp>
    </p:spTree>
    <p:extLst>
      <p:ext uri="{BB962C8B-B14F-4D97-AF65-F5344CB8AC3E}">
        <p14:creationId xmlns:p14="http://schemas.microsoft.com/office/powerpoint/2010/main" val="4165377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882B-72FC-2CF1-57F0-9C70B5E7A24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E96892A-E2C6-372D-ECB9-51D855F6EA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44D950-78AC-5BD9-C0E5-FC59FA040A6B}"/>
              </a:ext>
            </a:extLst>
          </p:cNvPr>
          <p:cNvSpPr>
            <a:spLocks noGrp="1"/>
          </p:cNvSpPr>
          <p:nvPr>
            <p:ph type="dt" sz="half" idx="10"/>
          </p:nvPr>
        </p:nvSpPr>
        <p:spPr>
          <a:xfrm>
            <a:off x="838200" y="6356350"/>
            <a:ext cx="2743200" cy="365125"/>
          </a:xfrm>
          <a:prstGeom prst="rect">
            <a:avLst/>
          </a:prstGeom>
        </p:spPr>
        <p:txBody>
          <a:bodyPr/>
          <a:lstStyle/>
          <a:p>
            <a:fld id="{70E7424C-D421-E34F-9430-AC04297FAF88}" type="datetimeFigureOut">
              <a:rPr lang="en-US" smtClean="0"/>
              <a:t>5/15/25</a:t>
            </a:fld>
            <a:endParaRPr lang="en-US"/>
          </a:p>
        </p:txBody>
      </p:sp>
      <p:sp>
        <p:nvSpPr>
          <p:cNvPr id="5" name="Footer Placeholder 4">
            <a:extLst>
              <a:ext uri="{FF2B5EF4-FFF2-40B4-BE49-F238E27FC236}">
                <a16:creationId xmlns:a16="http://schemas.microsoft.com/office/drawing/2014/main" id="{11E10473-713E-944D-4137-042C10D58A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6F1143-D85C-23AC-7C44-9E23F501236F}"/>
              </a:ext>
            </a:extLst>
          </p:cNvPr>
          <p:cNvSpPr>
            <a:spLocks noGrp="1"/>
          </p:cNvSpPr>
          <p:nvPr>
            <p:ph type="sldNum" sz="quarter" idx="12"/>
          </p:nvPr>
        </p:nvSpPr>
        <p:spPr>
          <a:xfrm>
            <a:off x="8610600" y="6356350"/>
            <a:ext cx="2743200" cy="365125"/>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34157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04A3-DC6F-E0BD-AE85-CC1402DF29E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F97100-93BC-45CD-3816-8023BD28D55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4EFE6F-7E50-460F-8D15-666EB3016773}"/>
              </a:ext>
            </a:extLst>
          </p:cNvPr>
          <p:cNvSpPr>
            <a:spLocks noGrp="1"/>
          </p:cNvSpPr>
          <p:nvPr>
            <p:ph type="dt" sz="half" idx="10"/>
          </p:nvPr>
        </p:nvSpPr>
        <p:spPr>
          <a:xfrm>
            <a:off x="838200" y="6356350"/>
            <a:ext cx="2743200" cy="365125"/>
          </a:xfrm>
          <a:prstGeom prst="rect">
            <a:avLst/>
          </a:prstGeom>
        </p:spPr>
        <p:txBody>
          <a:bodyPr/>
          <a:lstStyle/>
          <a:p>
            <a:fld id="{70E7424C-D421-E34F-9430-AC04297FAF88}" type="datetimeFigureOut">
              <a:rPr lang="en-US" smtClean="0"/>
              <a:t>5/15/25</a:t>
            </a:fld>
            <a:endParaRPr lang="en-US"/>
          </a:p>
        </p:txBody>
      </p:sp>
      <p:sp>
        <p:nvSpPr>
          <p:cNvPr id="5" name="Footer Placeholder 4">
            <a:extLst>
              <a:ext uri="{FF2B5EF4-FFF2-40B4-BE49-F238E27FC236}">
                <a16:creationId xmlns:a16="http://schemas.microsoft.com/office/drawing/2014/main" id="{8923FF90-6AAE-3324-AE5D-8075FE75A2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6DEB8D-26F2-31CE-442D-B57FC527E703}"/>
              </a:ext>
            </a:extLst>
          </p:cNvPr>
          <p:cNvSpPr>
            <a:spLocks noGrp="1"/>
          </p:cNvSpPr>
          <p:nvPr>
            <p:ph type="sldNum" sz="quarter" idx="12"/>
          </p:nvPr>
        </p:nvSpPr>
        <p:spPr>
          <a:xfrm>
            <a:off x="8610600" y="6356350"/>
            <a:ext cx="2743200" cy="365125"/>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23742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F2423-3FA8-A5BC-BB53-CF35B3E26CD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E55D57-C62B-52F9-F70B-93B3F4D739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6FC840-3FA1-7D8A-C5AF-F17AFEFBA425}"/>
              </a:ext>
            </a:extLst>
          </p:cNvPr>
          <p:cNvSpPr>
            <a:spLocks noGrp="1"/>
          </p:cNvSpPr>
          <p:nvPr>
            <p:ph type="dt" sz="half" idx="10"/>
          </p:nvPr>
        </p:nvSpPr>
        <p:spPr>
          <a:xfrm>
            <a:off x="838200" y="6356350"/>
            <a:ext cx="2743200" cy="365125"/>
          </a:xfrm>
          <a:prstGeom prst="rect">
            <a:avLst/>
          </a:prstGeom>
        </p:spPr>
        <p:txBody>
          <a:bodyPr/>
          <a:lstStyle/>
          <a:p>
            <a:fld id="{70E7424C-D421-E34F-9430-AC04297FAF88}" type="datetimeFigureOut">
              <a:rPr lang="en-US" smtClean="0"/>
              <a:t>5/15/25</a:t>
            </a:fld>
            <a:endParaRPr lang="en-US"/>
          </a:p>
        </p:txBody>
      </p:sp>
      <p:sp>
        <p:nvSpPr>
          <p:cNvPr id="5" name="Footer Placeholder 4">
            <a:extLst>
              <a:ext uri="{FF2B5EF4-FFF2-40B4-BE49-F238E27FC236}">
                <a16:creationId xmlns:a16="http://schemas.microsoft.com/office/drawing/2014/main" id="{EF4949FA-F2EE-0783-000A-5A664E2CBF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63F1E7-ECA7-F530-7ACA-8B02894B2BA5}"/>
              </a:ext>
            </a:extLst>
          </p:cNvPr>
          <p:cNvSpPr>
            <a:spLocks noGrp="1"/>
          </p:cNvSpPr>
          <p:nvPr>
            <p:ph type="sldNum" sz="quarter" idx="12"/>
          </p:nvPr>
        </p:nvSpPr>
        <p:spPr>
          <a:xfrm>
            <a:off x="8610600" y="6356350"/>
            <a:ext cx="2743200" cy="365125"/>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221635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3EC6-76A3-1D13-7FB2-286392931CF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C62678-1446-2110-939D-070C21A41B9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AA93C7-24B4-6DE5-5AB9-C681E0ED4422}"/>
              </a:ext>
            </a:extLst>
          </p:cNvPr>
          <p:cNvSpPr>
            <a:spLocks noGrp="1"/>
          </p:cNvSpPr>
          <p:nvPr>
            <p:ph type="dt" sz="half" idx="10"/>
          </p:nvPr>
        </p:nvSpPr>
        <p:spPr>
          <a:xfrm>
            <a:off x="838200" y="6356350"/>
            <a:ext cx="2743200" cy="365125"/>
          </a:xfrm>
          <a:prstGeom prst="rect">
            <a:avLst/>
          </a:prstGeom>
        </p:spPr>
        <p:txBody>
          <a:bodyPr/>
          <a:lstStyle/>
          <a:p>
            <a:fld id="{70E7424C-D421-E34F-9430-AC04297FAF88}" type="datetimeFigureOut">
              <a:rPr lang="en-US" smtClean="0"/>
              <a:t>5/15/25</a:t>
            </a:fld>
            <a:endParaRPr lang="en-US"/>
          </a:p>
        </p:txBody>
      </p:sp>
      <p:sp>
        <p:nvSpPr>
          <p:cNvPr id="5" name="Footer Placeholder 4">
            <a:extLst>
              <a:ext uri="{FF2B5EF4-FFF2-40B4-BE49-F238E27FC236}">
                <a16:creationId xmlns:a16="http://schemas.microsoft.com/office/drawing/2014/main" id="{075674D2-5916-7F6D-C8E2-6F8347031E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D963B6-A838-9DB2-68F0-D58064071BBF}"/>
              </a:ext>
            </a:extLst>
          </p:cNvPr>
          <p:cNvSpPr>
            <a:spLocks noGrp="1"/>
          </p:cNvSpPr>
          <p:nvPr>
            <p:ph type="sldNum" sz="quarter" idx="12"/>
          </p:nvPr>
        </p:nvSpPr>
        <p:spPr>
          <a:xfrm>
            <a:off x="8610600" y="6356350"/>
            <a:ext cx="2743200" cy="365125"/>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164760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3B57-73BE-49B2-F1AA-F9E95F85072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5D00DA2-69D9-2477-C6F8-DDADC1EBF7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7BE7E34-9B11-F864-9163-9FCABDBDA349}"/>
              </a:ext>
            </a:extLst>
          </p:cNvPr>
          <p:cNvSpPr>
            <a:spLocks noGrp="1"/>
          </p:cNvSpPr>
          <p:nvPr>
            <p:ph type="dt" sz="half" idx="10"/>
          </p:nvPr>
        </p:nvSpPr>
        <p:spPr>
          <a:xfrm>
            <a:off x="838200" y="6356350"/>
            <a:ext cx="2743200" cy="365125"/>
          </a:xfrm>
          <a:prstGeom prst="rect">
            <a:avLst/>
          </a:prstGeom>
        </p:spPr>
        <p:txBody>
          <a:bodyPr/>
          <a:lstStyle/>
          <a:p>
            <a:fld id="{70E7424C-D421-E34F-9430-AC04297FAF88}" type="datetimeFigureOut">
              <a:rPr lang="en-US" smtClean="0"/>
              <a:t>5/15/25</a:t>
            </a:fld>
            <a:endParaRPr lang="en-US"/>
          </a:p>
        </p:txBody>
      </p:sp>
      <p:sp>
        <p:nvSpPr>
          <p:cNvPr id="5" name="Footer Placeholder 4">
            <a:extLst>
              <a:ext uri="{FF2B5EF4-FFF2-40B4-BE49-F238E27FC236}">
                <a16:creationId xmlns:a16="http://schemas.microsoft.com/office/drawing/2014/main" id="{DF1CF7FA-83F9-22D8-8C83-E1B2625B7E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EE668E-23F2-19FD-0601-56A0F8CA1ADD}"/>
              </a:ext>
            </a:extLst>
          </p:cNvPr>
          <p:cNvSpPr>
            <a:spLocks noGrp="1"/>
          </p:cNvSpPr>
          <p:nvPr>
            <p:ph type="sldNum" sz="quarter" idx="12"/>
          </p:nvPr>
        </p:nvSpPr>
        <p:spPr>
          <a:xfrm>
            <a:off x="8610600" y="6356350"/>
            <a:ext cx="2743200" cy="365125"/>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375764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A83E-BCF3-0938-378E-A532206C88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9C6B84-6C1A-2F69-9F21-E5608F450CE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E55B1F4-CA4B-B709-893C-5CDA22E68A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F036AA7-9368-C337-BE1D-BBC6D5117A5A}"/>
              </a:ext>
            </a:extLst>
          </p:cNvPr>
          <p:cNvSpPr>
            <a:spLocks noGrp="1"/>
          </p:cNvSpPr>
          <p:nvPr>
            <p:ph type="dt" sz="half" idx="10"/>
          </p:nvPr>
        </p:nvSpPr>
        <p:spPr>
          <a:xfrm>
            <a:off x="838200" y="6356350"/>
            <a:ext cx="2743200" cy="365125"/>
          </a:xfrm>
          <a:prstGeom prst="rect">
            <a:avLst/>
          </a:prstGeom>
        </p:spPr>
        <p:txBody>
          <a:bodyPr/>
          <a:lstStyle/>
          <a:p>
            <a:fld id="{70E7424C-D421-E34F-9430-AC04297FAF88}" type="datetimeFigureOut">
              <a:rPr lang="en-US" smtClean="0"/>
              <a:t>5/15/25</a:t>
            </a:fld>
            <a:endParaRPr lang="en-US"/>
          </a:p>
        </p:txBody>
      </p:sp>
      <p:sp>
        <p:nvSpPr>
          <p:cNvPr id="6" name="Footer Placeholder 5">
            <a:extLst>
              <a:ext uri="{FF2B5EF4-FFF2-40B4-BE49-F238E27FC236}">
                <a16:creationId xmlns:a16="http://schemas.microsoft.com/office/drawing/2014/main" id="{9D637307-1281-0B72-936F-62126711FF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3F49BD-4CDA-F16A-DE16-8AA7E66711F2}"/>
              </a:ext>
            </a:extLst>
          </p:cNvPr>
          <p:cNvSpPr>
            <a:spLocks noGrp="1"/>
          </p:cNvSpPr>
          <p:nvPr>
            <p:ph type="sldNum" sz="quarter" idx="12"/>
          </p:nvPr>
        </p:nvSpPr>
        <p:spPr>
          <a:xfrm>
            <a:off x="8610600" y="6356350"/>
            <a:ext cx="2743200" cy="365125"/>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144670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8506-9D9B-0E82-D90F-114C62E8E67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1070B8-49A4-DE1C-8A71-0F21F5553F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0424AF-6F91-289A-CF1F-8E803A35F7A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F2119A2-B4F9-3257-4A85-CA1FE94916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FF13690-5ABE-8DFE-B1AE-5A8FECFDEE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709CF9F-F220-39E8-887F-FD76DD0222C7}"/>
              </a:ext>
            </a:extLst>
          </p:cNvPr>
          <p:cNvSpPr>
            <a:spLocks noGrp="1"/>
          </p:cNvSpPr>
          <p:nvPr>
            <p:ph type="dt" sz="half" idx="10"/>
          </p:nvPr>
        </p:nvSpPr>
        <p:spPr>
          <a:xfrm>
            <a:off x="838200" y="6356350"/>
            <a:ext cx="2743200" cy="365125"/>
          </a:xfrm>
          <a:prstGeom prst="rect">
            <a:avLst/>
          </a:prstGeom>
        </p:spPr>
        <p:txBody>
          <a:bodyPr/>
          <a:lstStyle/>
          <a:p>
            <a:fld id="{70E7424C-D421-E34F-9430-AC04297FAF88}" type="datetimeFigureOut">
              <a:rPr lang="en-US" smtClean="0"/>
              <a:t>5/15/25</a:t>
            </a:fld>
            <a:endParaRPr lang="en-US"/>
          </a:p>
        </p:txBody>
      </p:sp>
      <p:sp>
        <p:nvSpPr>
          <p:cNvPr id="8" name="Footer Placeholder 7">
            <a:extLst>
              <a:ext uri="{FF2B5EF4-FFF2-40B4-BE49-F238E27FC236}">
                <a16:creationId xmlns:a16="http://schemas.microsoft.com/office/drawing/2014/main" id="{9F2CF82C-E00F-2330-890B-B0F9B64BA9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FB9D9DE-DAE3-4B25-D0C6-0EF10DA4BC18}"/>
              </a:ext>
            </a:extLst>
          </p:cNvPr>
          <p:cNvSpPr>
            <a:spLocks noGrp="1"/>
          </p:cNvSpPr>
          <p:nvPr>
            <p:ph type="sldNum" sz="quarter" idx="12"/>
          </p:nvPr>
        </p:nvSpPr>
        <p:spPr>
          <a:xfrm>
            <a:off x="8610600" y="6356350"/>
            <a:ext cx="2743200" cy="365125"/>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323473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CC0C-B666-0789-A06E-4250E016A06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E507A11-490A-F019-DE83-14C7BE097A71}"/>
              </a:ext>
            </a:extLst>
          </p:cNvPr>
          <p:cNvSpPr>
            <a:spLocks noGrp="1"/>
          </p:cNvSpPr>
          <p:nvPr>
            <p:ph type="dt" sz="half" idx="10"/>
          </p:nvPr>
        </p:nvSpPr>
        <p:spPr>
          <a:xfrm>
            <a:off x="838200" y="6356350"/>
            <a:ext cx="2743200" cy="365125"/>
          </a:xfrm>
          <a:prstGeom prst="rect">
            <a:avLst/>
          </a:prstGeom>
        </p:spPr>
        <p:txBody>
          <a:bodyPr/>
          <a:lstStyle/>
          <a:p>
            <a:fld id="{70E7424C-D421-E34F-9430-AC04297FAF88}" type="datetimeFigureOut">
              <a:rPr lang="en-US" smtClean="0"/>
              <a:t>5/15/25</a:t>
            </a:fld>
            <a:endParaRPr lang="en-US"/>
          </a:p>
        </p:txBody>
      </p:sp>
      <p:sp>
        <p:nvSpPr>
          <p:cNvPr id="4" name="Footer Placeholder 3">
            <a:extLst>
              <a:ext uri="{FF2B5EF4-FFF2-40B4-BE49-F238E27FC236}">
                <a16:creationId xmlns:a16="http://schemas.microsoft.com/office/drawing/2014/main" id="{30BEA8EC-0AFF-0635-BC82-3A54C22AC1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EF3B03D-4010-B370-D6C2-D2BF3D8B7D03}"/>
              </a:ext>
            </a:extLst>
          </p:cNvPr>
          <p:cNvSpPr>
            <a:spLocks noGrp="1"/>
          </p:cNvSpPr>
          <p:nvPr>
            <p:ph type="sldNum" sz="quarter" idx="12"/>
          </p:nvPr>
        </p:nvSpPr>
        <p:spPr>
          <a:xfrm>
            <a:off x="8610600" y="6356350"/>
            <a:ext cx="2743200" cy="365125"/>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183793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573847-721E-4FAD-DF20-DE42E9952099}"/>
              </a:ext>
            </a:extLst>
          </p:cNvPr>
          <p:cNvSpPr>
            <a:spLocks noGrp="1"/>
          </p:cNvSpPr>
          <p:nvPr>
            <p:ph type="dt" sz="half" idx="10"/>
          </p:nvPr>
        </p:nvSpPr>
        <p:spPr>
          <a:xfrm>
            <a:off x="838200" y="6356350"/>
            <a:ext cx="2743200" cy="365125"/>
          </a:xfrm>
          <a:prstGeom prst="rect">
            <a:avLst/>
          </a:prstGeom>
        </p:spPr>
        <p:txBody>
          <a:bodyPr/>
          <a:lstStyle/>
          <a:p>
            <a:fld id="{70E7424C-D421-E34F-9430-AC04297FAF88}" type="datetimeFigureOut">
              <a:rPr lang="en-US" smtClean="0"/>
              <a:t>5/15/25</a:t>
            </a:fld>
            <a:endParaRPr lang="en-US"/>
          </a:p>
        </p:txBody>
      </p:sp>
      <p:sp>
        <p:nvSpPr>
          <p:cNvPr id="3" name="Footer Placeholder 2">
            <a:extLst>
              <a:ext uri="{FF2B5EF4-FFF2-40B4-BE49-F238E27FC236}">
                <a16:creationId xmlns:a16="http://schemas.microsoft.com/office/drawing/2014/main" id="{09ED89BB-A188-8A05-393F-D8094BF5B5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DA536AA-AD36-80BA-DBC3-E238F1E72C9F}"/>
              </a:ext>
            </a:extLst>
          </p:cNvPr>
          <p:cNvSpPr>
            <a:spLocks noGrp="1"/>
          </p:cNvSpPr>
          <p:nvPr>
            <p:ph type="sldNum" sz="quarter" idx="12"/>
          </p:nvPr>
        </p:nvSpPr>
        <p:spPr>
          <a:xfrm>
            <a:off x="8610600" y="6356350"/>
            <a:ext cx="2743200" cy="365125"/>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368557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A8DD-1ADA-AFBF-2699-22E50487C6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CACC6D4-7BBB-CC72-EEDD-ACB9A83E7E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6BD545-416D-3427-2EBC-35CA03BD7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8D5800-9C89-2E66-914F-8B341676D44F}"/>
              </a:ext>
            </a:extLst>
          </p:cNvPr>
          <p:cNvSpPr>
            <a:spLocks noGrp="1"/>
          </p:cNvSpPr>
          <p:nvPr>
            <p:ph type="dt" sz="half" idx="10"/>
          </p:nvPr>
        </p:nvSpPr>
        <p:spPr>
          <a:xfrm>
            <a:off x="838200" y="6356350"/>
            <a:ext cx="2743200" cy="365125"/>
          </a:xfrm>
          <a:prstGeom prst="rect">
            <a:avLst/>
          </a:prstGeom>
        </p:spPr>
        <p:txBody>
          <a:bodyPr/>
          <a:lstStyle/>
          <a:p>
            <a:fld id="{70E7424C-D421-E34F-9430-AC04297FAF88}" type="datetimeFigureOut">
              <a:rPr lang="en-US" smtClean="0"/>
              <a:t>5/15/25</a:t>
            </a:fld>
            <a:endParaRPr lang="en-US"/>
          </a:p>
        </p:txBody>
      </p:sp>
      <p:sp>
        <p:nvSpPr>
          <p:cNvPr id="6" name="Footer Placeholder 5">
            <a:extLst>
              <a:ext uri="{FF2B5EF4-FFF2-40B4-BE49-F238E27FC236}">
                <a16:creationId xmlns:a16="http://schemas.microsoft.com/office/drawing/2014/main" id="{5DF1E15D-520E-486B-5209-CC4C948280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D5EB3C7-80B2-40E4-B39D-F4E016A5E84B}"/>
              </a:ext>
            </a:extLst>
          </p:cNvPr>
          <p:cNvSpPr>
            <a:spLocks noGrp="1"/>
          </p:cNvSpPr>
          <p:nvPr>
            <p:ph type="sldNum" sz="quarter" idx="12"/>
          </p:nvPr>
        </p:nvSpPr>
        <p:spPr>
          <a:xfrm>
            <a:off x="8610600" y="6356350"/>
            <a:ext cx="2743200" cy="365125"/>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226429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61D4-829A-7666-44C4-29FAE1DF7B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2E4AA8D-A401-F680-446B-E015912489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6D6217-5886-BAE5-4509-F8F75463D8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7799F8-A8D6-8467-741B-82DFD2E01FFC}"/>
              </a:ext>
            </a:extLst>
          </p:cNvPr>
          <p:cNvSpPr>
            <a:spLocks noGrp="1"/>
          </p:cNvSpPr>
          <p:nvPr>
            <p:ph type="dt" sz="half" idx="10"/>
          </p:nvPr>
        </p:nvSpPr>
        <p:spPr>
          <a:xfrm>
            <a:off x="838200" y="6356350"/>
            <a:ext cx="2743200" cy="365125"/>
          </a:xfrm>
          <a:prstGeom prst="rect">
            <a:avLst/>
          </a:prstGeom>
        </p:spPr>
        <p:txBody>
          <a:bodyPr/>
          <a:lstStyle/>
          <a:p>
            <a:fld id="{70E7424C-D421-E34F-9430-AC04297FAF88}" type="datetimeFigureOut">
              <a:rPr lang="en-US" smtClean="0"/>
              <a:t>5/15/25</a:t>
            </a:fld>
            <a:endParaRPr lang="en-US"/>
          </a:p>
        </p:txBody>
      </p:sp>
      <p:sp>
        <p:nvSpPr>
          <p:cNvPr id="6" name="Footer Placeholder 5">
            <a:extLst>
              <a:ext uri="{FF2B5EF4-FFF2-40B4-BE49-F238E27FC236}">
                <a16:creationId xmlns:a16="http://schemas.microsoft.com/office/drawing/2014/main" id="{DDB8155D-3635-8AC1-5C64-4FD92E3C2F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A4E44-7F16-61D9-6823-9D77A5D5833E}"/>
              </a:ext>
            </a:extLst>
          </p:cNvPr>
          <p:cNvSpPr>
            <a:spLocks noGrp="1"/>
          </p:cNvSpPr>
          <p:nvPr>
            <p:ph type="sldNum" sz="quarter" idx="12"/>
          </p:nvPr>
        </p:nvSpPr>
        <p:spPr>
          <a:xfrm>
            <a:off x="8610600" y="6356350"/>
            <a:ext cx="2743200" cy="365125"/>
          </a:xfrm>
          <a:prstGeom prst="rect">
            <a:avLst/>
          </a:prstGeom>
        </p:spPr>
        <p:txBody>
          <a:bodyPr/>
          <a:lstStyle/>
          <a:p>
            <a:fld id="{878FCECD-3398-B041-85ED-4889CCCF9A8B}" type="slidenum">
              <a:rPr lang="en-US" smtClean="0"/>
              <a:t>‹#›</a:t>
            </a:fld>
            <a:endParaRPr lang="en-US"/>
          </a:p>
        </p:txBody>
      </p:sp>
    </p:spTree>
    <p:extLst>
      <p:ext uri="{BB962C8B-B14F-4D97-AF65-F5344CB8AC3E}">
        <p14:creationId xmlns:p14="http://schemas.microsoft.com/office/powerpoint/2010/main" val="44863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66321-EB00-8CA3-3F4C-803243A9994F}"/>
              </a:ext>
            </a:extLst>
          </p:cNvPr>
          <p:cNvSpPr>
            <a:spLocks noGrp="1"/>
          </p:cNvSpPr>
          <p:nvPr>
            <p:ph type="title"/>
          </p:nvPr>
        </p:nvSpPr>
        <p:spPr>
          <a:xfrm>
            <a:off x="838200" y="1162843"/>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1A993C5-75A3-38D2-960E-F7F2A580DCCC}"/>
              </a:ext>
            </a:extLst>
          </p:cNvPr>
          <p:cNvSpPr>
            <a:spLocks noGrp="1"/>
          </p:cNvSpPr>
          <p:nvPr>
            <p:ph type="body" idx="1"/>
          </p:nvPr>
        </p:nvSpPr>
        <p:spPr>
          <a:xfrm>
            <a:off x="838200" y="2625213"/>
            <a:ext cx="10515600" cy="355175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9046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5E6B5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5E6B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5E6B5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5E6B5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5E6B5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5E6B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youtu.be/2H34Jbiw3mM?si=KtNPy3pHpZ7ai7K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vnYubZ51ml8" TargetMode="External"/><Relationship Id="rId5" Type="http://schemas.openxmlformats.org/officeDocument/2006/relationships/hyperlink" Target="https://youtu.be/vnYubZ51ml8?si=hhQSGHC3NrCgvUr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dGKYCJ6lFWM" TargetMode="External"/><Relationship Id="rId5" Type="http://schemas.openxmlformats.org/officeDocument/2006/relationships/image" Target="../media/image12.jpeg"/><Relationship Id="rId4" Type="http://schemas.openxmlformats.org/officeDocument/2006/relationships/hyperlink" Target="https://youtu.be/dGKYCJ6lFWM?si=DYwmnub1tfuM_Z0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8EF7-4106-F8FA-1BCC-7DAEB0EFAAD7}"/>
              </a:ext>
            </a:extLst>
          </p:cNvPr>
          <p:cNvSpPr>
            <a:spLocks noGrp="1"/>
          </p:cNvSpPr>
          <p:nvPr>
            <p:ph type="ctrTitle"/>
          </p:nvPr>
        </p:nvSpPr>
        <p:spPr>
          <a:xfrm>
            <a:off x="1524000" y="2817341"/>
            <a:ext cx="9144000" cy="1800979"/>
          </a:xfrm>
        </p:spPr>
        <p:txBody>
          <a:bodyPr>
            <a:normAutofit fontScale="90000"/>
          </a:bodyPr>
          <a:lstStyle/>
          <a:p>
            <a:r>
              <a:rPr lang="en-US" b="1" dirty="0">
                <a:solidFill>
                  <a:schemeClr val="bg1"/>
                </a:solidFill>
              </a:rPr>
              <a:t>PRIMARY </a:t>
            </a:r>
            <a:r>
              <a:rPr lang="en-US" b="1">
                <a:solidFill>
                  <a:schemeClr val="bg1"/>
                </a:solidFill>
              </a:rPr>
              <a:t>TASTER ACTIVITY</a:t>
            </a:r>
            <a:r>
              <a:rPr lang="en-US" b="1" dirty="0">
                <a:solidFill>
                  <a:schemeClr val="bg1"/>
                </a:solidFill>
              </a:rPr>
              <a:t>: WONDERFUL WINGS</a:t>
            </a:r>
          </a:p>
        </p:txBody>
      </p:sp>
      <p:sp>
        <p:nvSpPr>
          <p:cNvPr id="3" name="Subtitle 2">
            <a:extLst>
              <a:ext uri="{FF2B5EF4-FFF2-40B4-BE49-F238E27FC236}">
                <a16:creationId xmlns:a16="http://schemas.microsoft.com/office/drawing/2014/main" id="{592F9526-B502-7CC4-3E97-8A0D9D0B826A}"/>
              </a:ext>
            </a:extLst>
          </p:cNvPr>
          <p:cNvSpPr>
            <a:spLocks noGrp="1"/>
          </p:cNvSpPr>
          <p:nvPr>
            <p:ph type="subTitle" idx="1"/>
          </p:nvPr>
        </p:nvSpPr>
        <p:spPr>
          <a:xfrm>
            <a:off x="1524000" y="4753417"/>
            <a:ext cx="9144000" cy="634682"/>
          </a:xfrm>
        </p:spPr>
        <p:txBody>
          <a:bodyPr>
            <a:normAutofit lnSpcReduction="10000"/>
          </a:bodyPr>
          <a:lstStyle/>
          <a:p>
            <a:pPr>
              <a:lnSpc>
                <a:spcPct val="120000"/>
              </a:lnSpc>
            </a:pPr>
            <a:r>
              <a:rPr lang="en-GB" sz="1600" dirty="0">
                <a:solidFill>
                  <a:schemeClr val="bg1"/>
                </a:solidFill>
                <a:ea typeface="Calibri"/>
                <a:cs typeface="Calibri"/>
                <a:sym typeface="Calibri"/>
              </a:rPr>
              <a:t>Learn about the development of the Spitfire and why RW388 has clipped wings. Explore the four forces for flight. Investigate the four forces for flight by creating and flying your own Spitfire.</a:t>
            </a:r>
            <a:endParaRPr lang="en-US" sz="1600" dirty="0">
              <a:solidFill>
                <a:schemeClr val="bg1"/>
              </a:solidFill>
            </a:endParaRPr>
          </a:p>
        </p:txBody>
      </p:sp>
    </p:spTree>
    <p:extLst>
      <p:ext uri="{BB962C8B-B14F-4D97-AF65-F5344CB8AC3E}">
        <p14:creationId xmlns:p14="http://schemas.microsoft.com/office/powerpoint/2010/main" val="6505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C630940-4AB3-D358-9F32-FC877C1CAF9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BDD2A43-420E-45C0-957D-4A8AA5B427B9}"/>
              </a:ext>
            </a:extLst>
          </p:cNvPr>
          <p:cNvPicPr>
            <a:picLocks noChangeAspect="1"/>
          </p:cNvPicPr>
          <p:nvPr/>
        </p:nvPicPr>
        <p:blipFill>
          <a:blip r:embed="rId3"/>
          <a:stretch>
            <a:fillRect/>
          </a:stretch>
        </p:blipFill>
        <p:spPr>
          <a:xfrm>
            <a:off x="4302329" y="725864"/>
            <a:ext cx="4171803" cy="6052176"/>
          </a:xfrm>
          <a:prstGeom prst="rect">
            <a:avLst/>
          </a:prstGeom>
        </p:spPr>
      </p:pic>
    </p:spTree>
    <p:extLst>
      <p:ext uri="{BB962C8B-B14F-4D97-AF65-F5344CB8AC3E}">
        <p14:creationId xmlns:p14="http://schemas.microsoft.com/office/powerpoint/2010/main" val="386555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2A96F21-06D4-E4C2-1F90-E528B322445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6C443EF3-DB20-585B-60ED-06562D3916DF}"/>
              </a:ext>
            </a:extLst>
          </p:cNvPr>
          <p:cNvSpPr txBox="1"/>
          <p:nvPr/>
        </p:nvSpPr>
        <p:spPr>
          <a:xfrm>
            <a:off x="1396999" y="4773651"/>
            <a:ext cx="9398000" cy="1944122"/>
          </a:xfrm>
          <a:prstGeom prst="rect">
            <a:avLst/>
          </a:prstGeom>
          <a:noFill/>
        </p:spPr>
        <p:txBody>
          <a:bodyPr wrap="square">
            <a:spAutoFit/>
          </a:bodyPr>
          <a:lstStyle/>
          <a:p>
            <a:pPr marL="228600" lvl="0" indent="-228600" algn="l" rtl="0">
              <a:spcBef>
                <a:spcPts val="1000"/>
              </a:spcBef>
              <a:spcAft>
                <a:spcPts val="0"/>
              </a:spcAft>
              <a:buClr>
                <a:srgbClr val="5E6B55"/>
              </a:buClr>
              <a:buSzPts val="2800"/>
              <a:buChar char="•"/>
            </a:pPr>
            <a:r>
              <a:rPr lang="en-GB" sz="2800" dirty="0"/>
              <a:t>You are going to be aeronautical engineers. </a:t>
            </a:r>
          </a:p>
          <a:p>
            <a:pPr marL="228600" lvl="0" indent="-228600" algn="l" rtl="0">
              <a:spcBef>
                <a:spcPts val="1000"/>
              </a:spcBef>
              <a:spcAft>
                <a:spcPts val="0"/>
              </a:spcAft>
              <a:buClr>
                <a:srgbClr val="5E6B55"/>
              </a:buClr>
              <a:buSzPts val="2800"/>
              <a:buChar char="•"/>
            </a:pPr>
            <a:r>
              <a:rPr lang="en-GB" sz="2800" dirty="0"/>
              <a:t>In the table note down your observations each time the design changes. Measure how far the Spitfire flies each time.</a:t>
            </a:r>
          </a:p>
        </p:txBody>
      </p:sp>
      <p:pic>
        <p:nvPicPr>
          <p:cNvPr id="5" name="Google Shape;221;p16">
            <a:extLst>
              <a:ext uri="{FF2B5EF4-FFF2-40B4-BE49-F238E27FC236}">
                <a16:creationId xmlns:a16="http://schemas.microsoft.com/office/drawing/2014/main" id="{06F773C9-DB7B-4B9C-F4DC-3A157C224AB7}"/>
              </a:ext>
            </a:extLst>
          </p:cNvPr>
          <p:cNvPicPr preferRelativeResize="0"/>
          <p:nvPr/>
        </p:nvPicPr>
        <p:blipFill rotWithShape="1">
          <a:blip r:embed="rId4">
            <a:alphaModFix/>
          </a:blip>
          <a:srcRect/>
          <a:stretch/>
        </p:blipFill>
        <p:spPr>
          <a:xfrm>
            <a:off x="648572" y="1896442"/>
            <a:ext cx="2311080" cy="1734211"/>
          </a:xfrm>
          <a:prstGeom prst="rect">
            <a:avLst/>
          </a:prstGeom>
          <a:noFill/>
          <a:ln>
            <a:noFill/>
          </a:ln>
        </p:spPr>
      </p:pic>
      <p:pic>
        <p:nvPicPr>
          <p:cNvPr id="6" name="Google Shape;222;p16">
            <a:extLst>
              <a:ext uri="{FF2B5EF4-FFF2-40B4-BE49-F238E27FC236}">
                <a16:creationId xmlns:a16="http://schemas.microsoft.com/office/drawing/2014/main" id="{E50201FE-E9F6-2345-441B-EDECBBA97997}"/>
              </a:ext>
            </a:extLst>
          </p:cNvPr>
          <p:cNvPicPr preferRelativeResize="0"/>
          <p:nvPr/>
        </p:nvPicPr>
        <p:blipFill rotWithShape="1">
          <a:blip r:embed="rId5">
            <a:alphaModFix/>
          </a:blip>
          <a:srcRect/>
          <a:stretch/>
        </p:blipFill>
        <p:spPr>
          <a:xfrm>
            <a:off x="6298367" y="1903538"/>
            <a:ext cx="2311080" cy="1734211"/>
          </a:xfrm>
          <a:prstGeom prst="rect">
            <a:avLst/>
          </a:prstGeom>
          <a:noFill/>
          <a:ln>
            <a:noFill/>
          </a:ln>
        </p:spPr>
      </p:pic>
      <p:pic>
        <p:nvPicPr>
          <p:cNvPr id="7" name="Google Shape;220;p16" descr="image0.jpeg">
            <a:extLst>
              <a:ext uri="{FF2B5EF4-FFF2-40B4-BE49-F238E27FC236}">
                <a16:creationId xmlns:a16="http://schemas.microsoft.com/office/drawing/2014/main" id="{F3BFF96C-AA9D-A1A0-57C2-A17B3CED9BBD}"/>
              </a:ext>
            </a:extLst>
          </p:cNvPr>
          <p:cNvPicPr preferRelativeResize="0"/>
          <p:nvPr/>
        </p:nvPicPr>
        <p:blipFill rotWithShape="1">
          <a:blip r:embed="rId6">
            <a:alphaModFix/>
          </a:blip>
          <a:srcRect/>
          <a:stretch/>
        </p:blipFill>
        <p:spPr>
          <a:xfrm>
            <a:off x="3472868" y="1903537"/>
            <a:ext cx="2312283" cy="1734212"/>
          </a:xfrm>
          <a:prstGeom prst="rect">
            <a:avLst/>
          </a:prstGeom>
          <a:noFill/>
          <a:ln>
            <a:noFill/>
          </a:ln>
        </p:spPr>
      </p:pic>
      <p:sp>
        <p:nvSpPr>
          <p:cNvPr id="8" name="TextBox 7">
            <a:extLst>
              <a:ext uri="{FF2B5EF4-FFF2-40B4-BE49-F238E27FC236}">
                <a16:creationId xmlns:a16="http://schemas.microsoft.com/office/drawing/2014/main" id="{B1BC8AD4-4DC5-C78A-636D-0DACA8655C03}"/>
              </a:ext>
            </a:extLst>
          </p:cNvPr>
          <p:cNvSpPr txBox="1"/>
          <p:nvPr/>
        </p:nvSpPr>
        <p:spPr>
          <a:xfrm>
            <a:off x="648572" y="3787452"/>
            <a:ext cx="2311080" cy="400110"/>
          </a:xfrm>
          <a:prstGeom prst="rect">
            <a:avLst/>
          </a:prstGeom>
          <a:noFill/>
        </p:spPr>
        <p:txBody>
          <a:bodyPr wrap="square">
            <a:spAutoFit/>
          </a:bodyPr>
          <a:lstStyle/>
          <a:p>
            <a:pPr lvl="0" algn="l" rtl="0">
              <a:spcBef>
                <a:spcPts val="1000"/>
              </a:spcBef>
              <a:spcAft>
                <a:spcPts val="0"/>
              </a:spcAft>
              <a:buClr>
                <a:srgbClr val="5E6B55"/>
              </a:buClr>
              <a:buSzPts val="2800"/>
            </a:pPr>
            <a:r>
              <a:rPr lang="en-GB" sz="2000" dirty="0"/>
              <a:t>Clipped Wing</a:t>
            </a:r>
          </a:p>
        </p:txBody>
      </p:sp>
      <p:sp>
        <p:nvSpPr>
          <p:cNvPr id="10" name="TextBox 9">
            <a:extLst>
              <a:ext uri="{FF2B5EF4-FFF2-40B4-BE49-F238E27FC236}">
                <a16:creationId xmlns:a16="http://schemas.microsoft.com/office/drawing/2014/main" id="{3B6C5E32-C9F3-4EA6-F310-5AEA886EDC7C}"/>
              </a:ext>
            </a:extLst>
          </p:cNvPr>
          <p:cNvSpPr txBox="1"/>
          <p:nvPr/>
        </p:nvSpPr>
        <p:spPr>
          <a:xfrm>
            <a:off x="3472868" y="3787452"/>
            <a:ext cx="2311080" cy="707886"/>
          </a:xfrm>
          <a:prstGeom prst="rect">
            <a:avLst/>
          </a:prstGeom>
          <a:noFill/>
        </p:spPr>
        <p:txBody>
          <a:bodyPr wrap="square">
            <a:spAutoFit/>
          </a:bodyPr>
          <a:lstStyle/>
          <a:p>
            <a:pPr lvl="0" algn="l" rtl="0">
              <a:spcBef>
                <a:spcPts val="1000"/>
              </a:spcBef>
              <a:spcAft>
                <a:spcPts val="0"/>
              </a:spcAft>
              <a:buClr>
                <a:srgbClr val="5E6B55"/>
              </a:buClr>
              <a:buSzPts val="2800"/>
            </a:pPr>
            <a:r>
              <a:rPr lang="en-GB" sz="2000" dirty="0"/>
              <a:t>Elevators and Blu-Tac Nose Cone</a:t>
            </a:r>
          </a:p>
        </p:txBody>
      </p:sp>
      <p:sp>
        <p:nvSpPr>
          <p:cNvPr id="12" name="TextBox 11">
            <a:extLst>
              <a:ext uri="{FF2B5EF4-FFF2-40B4-BE49-F238E27FC236}">
                <a16:creationId xmlns:a16="http://schemas.microsoft.com/office/drawing/2014/main" id="{F141224E-F78E-CE41-BC01-97A204EE67CF}"/>
              </a:ext>
            </a:extLst>
          </p:cNvPr>
          <p:cNvSpPr txBox="1"/>
          <p:nvPr/>
        </p:nvSpPr>
        <p:spPr>
          <a:xfrm>
            <a:off x="6298367" y="3787027"/>
            <a:ext cx="2311080" cy="400110"/>
          </a:xfrm>
          <a:prstGeom prst="rect">
            <a:avLst/>
          </a:prstGeom>
          <a:noFill/>
        </p:spPr>
        <p:txBody>
          <a:bodyPr wrap="square">
            <a:spAutoFit/>
          </a:bodyPr>
          <a:lstStyle/>
          <a:p>
            <a:pPr lvl="0" algn="l" rtl="0">
              <a:spcBef>
                <a:spcPts val="1000"/>
              </a:spcBef>
              <a:spcAft>
                <a:spcPts val="0"/>
              </a:spcAft>
              <a:buClr>
                <a:srgbClr val="5E6B55"/>
              </a:buClr>
              <a:buSzPts val="2800"/>
            </a:pPr>
            <a:r>
              <a:rPr lang="en-GB" sz="2000" dirty="0"/>
              <a:t>Rounded Wing</a:t>
            </a:r>
          </a:p>
        </p:txBody>
      </p:sp>
      <p:pic>
        <p:nvPicPr>
          <p:cNvPr id="2" name="Picture 1">
            <a:extLst>
              <a:ext uri="{FF2B5EF4-FFF2-40B4-BE49-F238E27FC236}">
                <a16:creationId xmlns:a16="http://schemas.microsoft.com/office/drawing/2014/main" id="{280E24B6-32E0-4E81-A979-4F3BA3AEF54E}"/>
              </a:ext>
            </a:extLst>
          </p:cNvPr>
          <p:cNvPicPr>
            <a:picLocks noChangeAspect="1"/>
          </p:cNvPicPr>
          <p:nvPr/>
        </p:nvPicPr>
        <p:blipFill>
          <a:blip r:embed="rId7"/>
          <a:stretch>
            <a:fillRect/>
          </a:stretch>
        </p:blipFill>
        <p:spPr>
          <a:xfrm>
            <a:off x="8815177" y="876692"/>
            <a:ext cx="3132985" cy="4442675"/>
          </a:xfrm>
          <a:prstGeom prst="rect">
            <a:avLst/>
          </a:prstGeom>
        </p:spPr>
      </p:pic>
    </p:spTree>
    <p:extLst>
      <p:ext uri="{BB962C8B-B14F-4D97-AF65-F5344CB8AC3E}">
        <p14:creationId xmlns:p14="http://schemas.microsoft.com/office/powerpoint/2010/main" val="209658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9A184A-FE55-77D7-D0F4-CD4FF335A55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CD08795-679D-9835-485A-02FE3B0A9294}"/>
              </a:ext>
            </a:extLst>
          </p:cNvPr>
          <p:cNvSpPr txBox="1"/>
          <p:nvPr/>
        </p:nvSpPr>
        <p:spPr>
          <a:xfrm>
            <a:off x="1397000" y="1069373"/>
            <a:ext cx="9398000" cy="56630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5E6B55"/>
              </a:buClr>
              <a:buSzPts val="2800"/>
              <a:buFontTx/>
              <a:buNone/>
              <a:tabLst/>
              <a:defRPr/>
            </a:pPr>
            <a:r>
              <a:rPr lang="en-GB" sz="3200" b="1" dirty="0">
                <a:solidFill>
                  <a:srgbClr val="5E6B55"/>
                </a:solidFill>
                <a:latin typeface="Aptos" panose="02110004020202020204"/>
              </a:rPr>
              <a:t>REFLECTIONS</a:t>
            </a:r>
            <a:r>
              <a:rPr kumimoji="0" lang="en-GB" sz="3200" b="1" i="0" u="none" strike="noStrike" kern="1200" cap="none" spc="0" normalizeH="0" baseline="0" noProof="0" dirty="0">
                <a:ln>
                  <a:noFill/>
                </a:ln>
                <a:solidFill>
                  <a:srgbClr val="5E6B55"/>
                </a:solidFill>
                <a:effectLst/>
                <a:uLnTx/>
                <a:uFillTx/>
                <a:latin typeface="Aptos" panose="02110004020202020204"/>
                <a:ea typeface="+mn-ea"/>
                <a:cs typeface="+mn-cs"/>
              </a:rPr>
              <a:t>:</a:t>
            </a:r>
            <a:endParaRPr kumimoji="0" lang="en-GB" sz="3200" b="0" i="0" u="none" strike="noStrike" kern="1200" cap="none" spc="0" normalizeH="0" baseline="0" noProof="0" dirty="0">
              <a:ln>
                <a:noFill/>
              </a:ln>
              <a:solidFill>
                <a:srgbClr val="5E6B55"/>
              </a:solidFill>
              <a:effectLst/>
              <a:uLnTx/>
              <a:uFillTx/>
              <a:latin typeface="Aptos" panose="02110004020202020204"/>
              <a:ea typeface="+mn-ea"/>
              <a:cs typeface="+mn-cs"/>
            </a:endParaRPr>
          </a:p>
          <a:p>
            <a:pPr marL="0" marR="0" lvl="0" indent="0" algn="l" rtl="0">
              <a:spcBef>
                <a:spcPts val="0"/>
              </a:spcBef>
              <a:spcAft>
                <a:spcPts val="0"/>
              </a:spcAft>
              <a:buNone/>
            </a:pPr>
            <a:endParaRPr lang="en-GB"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dirty="0">
                <a:solidFill>
                  <a:schemeClr val="dk1"/>
                </a:solidFill>
                <a:latin typeface="Aptos" panose="020B0004020202020204" pitchFamily="34" charset="0"/>
                <a:ea typeface="Calibri"/>
                <a:cs typeface="Calibri"/>
                <a:sym typeface="Calibri"/>
              </a:rPr>
              <a:t>The Operation Spitfire values are:</a:t>
            </a:r>
            <a:endParaRPr lang="en-GB" sz="2000" dirty="0">
              <a:latin typeface="Aptos" panose="020B0004020202020204" pitchFamily="34" charset="0"/>
              <a:sym typeface="Calibri"/>
            </a:endParaRPr>
          </a:p>
          <a:p>
            <a:pPr marL="228600" marR="0" lvl="0" indent="-228600" algn="l" defTabSz="914400" rtl="0" eaLnBrk="1" fontAlgn="auto" latinLnBrk="0" hangingPunct="1">
              <a:lnSpc>
                <a:spcPct val="100000"/>
              </a:lnSpc>
              <a:spcBef>
                <a:spcPts val="1000"/>
              </a:spcBef>
              <a:spcAft>
                <a:spcPts val="0"/>
              </a:spcAft>
              <a:buClr>
                <a:srgbClr val="5E6B55"/>
              </a:buClr>
              <a:buSzPts val="2800"/>
              <a:buFontTx/>
              <a:buChar char="•"/>
              <a:tabLst/>
              <a:defRPr/>
            </a:pPr>
            <a:r>
              <a:rPr kumimoji="0" lang="en-GB" sz="2800" b="0" i="0" u="none" strike="noStrike" kern="1200" cap="none" spc="0" normalizeH="0" baseline="0" noProof="0" dirty="0">
                <a:ln>
                  <a:noFill/>
                </a:ln>
                <a:solidFill>
                  <a:prstClr val="black"/>
                </a:solidFill>
                <a:effectLst/>
                <a:uLnTx/>
                <a:uFillTx/>
                <a:latin typeface="Aptos" panose="020B0004020202020204" pitchFamily="34" charset="0"/>
              </a:rPr>
              <a:t>Creativity</a:t>
            </a:r>
          </a:p>
          <a:p>
            <a:pPr marL="228600" marR="0" lvl="0" indent="-228600" algn="l" defTabSz="914400" rtl="0" eaLnBrk="1" fontAlgn="auto" latinLnBrk="0" hangingPunct="1">
              <a:lnSpc>
                <a:spcPct val="100000"/>
              </a:lnSpc>
              <a:spcBef>
                <a:spcPts val="1000"/>
              </a:spcBef>
              <a:spcAft>
                <a:spcPts val="0"/>
              </a:spcAft>
              <a:buClr>
                <a:srgbClr val="5E6B55"/>
              </a:buClr>
              <a:buSzPts val="2800"/>
              <a:buFontTx/>
              <a:buChar char="•"/>
              <a:tabLst/>
              <a:defRPr/>
            </a:pPr>
            <a:r>
              <a:rPr lang="en-GB" sz="2800" dirty="0">
                <a:solidFill>
                  <a:schemeClr val="dk1"/>
                </a:solidFill>
                <a:latin typeface="Aptos" panose="020B0004020202020204" pitchFamily="34" charset="0"/>
                <a:ea typeface="Calibri"/>
                <a:cs typeface="Calibri"/>
                <a:sym typeface="Calibri"/>
              </a:rPr>
              <a:t>Curiosity</a:t>
            </a:r>
            <a:endParaRPr lang="en-GB" sz="2000" dirty="0">
              <a:latin typeface="Aptos" panose="020B0004020202020204" pitchFamily="34" charset="0"/>
              <a:sym typeface="Calibri"/>
            </a:endParaRPr>
          </a:p>
          <a:p>
            <a:pPr marL="228600" marR="0" lvl="0" indent="-228600" algn="l" defTabSz="914400" rtl="0" eaLnBrk="1" fontAlgn="auto" latinLnBrk="0" hangingPunct="1">
              <a:lnSpc>
                <a:spcPct val="100000"/>
              </a:lnSpc>
              <a:spcBef>
                <a:spcPts val="1000"/>
              </a:spcBef>
              <a:spcAft>
                <a:spcPts val="0"/>
              </a:spcAft>
              <a:buClr>
                <a:srgbClr val="5E6B55"/>
              </a:buClr>
              <a:buSzPts val="2800"/>
              <a:buFontTx/>
              <a:buChar char="•"/>
              <a:tabLst/>
              <a:defRPr/>
            </a:pPr>
            <a:r>
              <a:rPr lang="en-GB" sz="2800" dirty="0">
                <a:solidFill>
                  <a:schemeClr val="dk1"/>
                </a:solidFill>
                <a:latin typeface="Aptos" panose="020B0004020202020204" pitchFamily="34" charset="0"/>
                <a:ea typeface="Calibri"/>
                <a:cs typeface="Calibri"/>
                <a:sym typeface="Calibri"/>
              </a:rPr>
              <a:t>Inclusion</a:t>
            </a:r>
            <a:endParaRPr lang="en-GB" sz="2000" dirty="0">
              <a:latin typeface="Aptos" panose="020B0004020202020204" pitchFamily="34" charset="0"/>
              <a:sym typeface="Calibri"/>
            </a:endParaRPr>
          </a:p>
          <a:p>
            <a:pPr marL="228600" marR="0" lvl="0" indent="-228600" algn="l" defTabSz="914400" rtl="0" eaLnBrk="1" fontAlgn="auto" latinLnBrk="0" hangingPunct="1">
              <a:lnSpc>
                <a:spcPct val="100000"/>
              </a:lnSpc>
              <a:spcBef>
                <a:spcPts val="1000"/>
              </a:spcBef>
              <a:spcAft>
                <a:spcPts val="0"/>
              </a:spcAft>
              <a:buClr>
                <a:srgbClr val="5E6B55"/>
              </a:buClr>
              <a:buSzPts val="2800"/>
              <a:buFontTx/>
              <a:buChar char="•"/>
              <a:tabLst/>
              <a:defRPr/>
            </a:pPr>
            <a:r>
              <a:rPr lang="en-GB" sz="2800" dirty="0">
                <a:solidFill>
                  <a:schemeClr val="dk1"/>
                </a:solidFill>
                <a:latin typeface="Aptos" panose="020B0004020202020204" pitchFamily="34" charset="0"/>
                <a:ea typeface="Calibri"/>
                <a:cs typeface="Calibri"/>
                <a:sym typeface="Calibri"/>
              </a:rPr>
              <a:t>Relevance</a:t>
            </a:r>
            <a:endParaRPr lang="en-GB" sz="2000" dirty="0">
              <a:latin typeface="Aptos" panose="020B0004020202020204" pitchFamily="34" charset="0"/>
            </a:endParaRPr>
          </a:p>
          <a:p>
            <a:pPr marL="457200" marR="0" lvl="0" indent="-279400" algn="l" rtl="0">
              <a:spcBef>
                <a:spcPts val="0"/>
              </a:spcBef>
              <a:spcAft>
                <a:spcPts val="0"/>
              </a:spcAft>
              <a:buClr>
                <a:schemeClr val="dk1"/>
              </a:buClr>
              <a:buSzPts val="2800"/>
              <a:buFont typeface="Arial"/>
              <a:buNone/>
            </a:pPr>
            <a:endParaRPr lang="en-GB" sz="2000" dirty="0">
              <a:solidFill>
                <a:schemeClr val="dk1"/>
              </a:solidFill>
              <a:latin typeface="Aptos" panose="020B0004020202020204" pitchFamily="34" charset="0"/>
              <a:ea typeface="Calibri"/>
              <a:cs typeface="Calibri"/>
              <a:sym typeface="Calibri"/>
            </a:endParaRPr>
          </a:p>
          <a:p>
            <a:pPr marL="228600" marR="0" lvl="0" indent="-228600" algn="l" defTabSz="914400" rtl="0" eaLnBrk="1" fontAlgn="auto" latinLnBrk="0" hangingPunct="1">
              <a:lnSpc>
                <a:spcPct val="100000"/>
              </a:lnSpc>
              <a:spcBef>
                <a:spcPts val="1000"/>
              </a:spcBef>
              <a:spcAft>
                <a:spcPts val="0"/>
              </a:spcAft>
              <a:buClr>
                <a:srgbClr val="5E6B55"/>
              </a:buClr>
              <a:buSzPts val="2800"/>
              <a:buFontTx/>
              <a:buChar char="•"/>
              <a:tabLst/>
              <a:defRPr/>
            </a:pPr>
            <a:r>
              <a:rPr lang="en-GB" sz="2800" dirty="0">
                <a:solidFill>
                  <a:schemeClr val="dk1"/>
                </a:solidFill>
                <a:latin typeface="Aptos" panose="020B0004020202020204" pitchFamily="34" charset="0"/>
                <a:ea typeface="Calibri"/>
                <a:cs typeface="Calibri"/>
                <a:sym typeface="Calibri"/>
              </a:rPr>
              <a:t>Which of these values have you noticed in this lesson?</a:t>
            </a:r>
            <a:endParaRPr lang="en-GB" sz="2000" dirty="0">
              <a:latin typeface="Aptos" panose="020B0004020202020204" pitchFamily="34" charset="0"/>
              <a:sym typeface="Calibri"/>
            </a:endParaRPr>
          </a:p>
          <a:p>
            <a:pPr marL="228600" marR="0" lvl="0" indent="-228600" algn="l" defTabSz="914400" rtl="0" eaLnBrk="1" fontAlgn="auto" latinLnBrk="0" hangingPunct="1">
              <a:lnSpc>
                <a:spcPct val="100000"/>
              </a:lnSpc>
              <a:spcBef>
                <a:spcPts val="1000"/>
              </a:spcBef>
              <a:spcAft>
                <a:spcPts val="0"/>
              </a:spcAft>
              <a:buClr>
                <a:srgbClr val="5E6B55"/>
              </a:buClr>
              <a:buSzPts val="2800"/>
              <a:buFontTx/>
              <a:buChar char="•"/>
              <a:tabLst/>
              <a:defRPr/>
            </a:pPr>
            <a:r>
              <a:rPr lang="en-GB" sz="2800" dirty="0">
                <a:solidFill>
                  <a:schemeClr val="dk1"/>
                </a:solidFill>
                <a:latin typeface="Aptos" panose="020B0004020202020204" pitchFamily="34" charset="0"/>
                <a:ea typeface="Calibri"/>
                <a:cs typeface="Calibri"/>
                <a:sym typeface="Calibri"/>
              </a:rPr>
              <a:t>How did you work together as a team to make sure everyone felt</a:t>
            </a:r>
            <a:r>
              <a:rPr lang="en-GB" sz="2000" dirty="0">
                <a:latin typeface="Aptos" panose="020B0004020202020204" pitchFamily="34" charset="0"/>
                <a:sym typeface="Calibri"/>
              </a:rPr>
              <a:t> </a:t>
            </a:r>
            <a:r>
              <a:rPr lang="en-GB" sz="2800" dirty="0">
                <a:solidFill>
                  <a:schemeClr val="dk1"/>
                </a:solidFill>
                <a:latin typeface="Aptos" panose="020B0004020202020204" pitchFamily="34" charset="0"/>
                <a:ea typeface="Calibri"/>
                <a:cs typeface="Calibri"/>
                <a:sym typeface="Calibri"/>
              </a:rPr>
              <a:t>that their ideas were being included?</a:t>
            </a:r>
            <a:endParaRPr lang="en-GB" sz="2000" dirty="0">
              <a:latin typeface="Aptos" panose="020B0004020202020204" pitchFamily="34" charset="0"/>
            </a:endParaRPr>
          </a:p>
        </p:txBody>
      </p:sp>
      <p:pic>
        <p:nvPicPr>
          <p:cNvPr id="2" name="Google Shape;240;p17">
            <a:extLst>
              <a:ext uri="{FF2B5EF4-FFF2-40B4-BE49-F238E27FC236}">
                <a16:creationId xmlns:a16="http://schemas.microsoft.com/office/drawing/2014/main" id="{3F444F0F-97B9-95D5-D2CF-E9FA29CE3C24}"/>
              </a:ext>
            </a:extLst>
          </p:cNvPr>
          <p:cNvPicPr preferRelativeResize="0"/>
          <p:nvPr/>
        </p:nvPicPr>
        <p:blipFill rotWithShape="1">
          <a:blip r:embed="rId3">
            <a:alphaModFix/>
          </a:blip>
          <a:srcRect/>
          <a:stretch/>
        </p:blipFill>
        <p:spPr>
          <a:xfrm>
            <a:off x="7361700" y="1069373"/>
            <a:ext cx="3433300" cy="2574975"/>
          </a:xfrm>
          <a:prstGeom prst="rect">
            <a:avLst/>
          </a:prstGeom>
          <a:noFill/>
          <a:ln>
            <a:noFill/>
          </a:ln>
        </p:spPr>
      </p:pic>
    </p:spTree>
    <p:extLst>
      <p:ext uri="{BB962C8B-B14F-4D97-AF65-F5344CB8AC3E}">
        <p14:creationId xmlns:p14="http://schemas.microsoft.com/office/powerpoint/2010/main" val="1259431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82E7ECA-155C-196D-84A8-6D3030D990B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46199D9-7BC3-9495-D7F9-005E04FA425A}"/>
              </a:ext>
            </a:extLst>
          </p:cNvPr>
          <p:cNvSpPr txBox="1"/>
          <p:nvPr/>
        </p:nvSpPr>
        <p:spPr>
          <a:xfrm>
            <a:off x="1396999" y="3872508"/>
            <a:ext cx="9398000" cy="28674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5E6B55"/>
              </a:buClr>
              <a:buSzPts val="2800"/>
              <a:buFontTx/>
              <a:buNone/>
              <a:tabLst/>
              <a:defRPr/>
            </a:pPr>
            <a:r>
              <a:rPr kumimoji="0" lang="en-GB" sz="3200" b="1" i="0" u="none" strike="noStrike" kern="1200" cap="none" spc="0" normalizeH="0" baseline="0" noProof="0" dirty="0">
                <a:ln>
                  <a:noFill/>
                </a:ln>
                <a:solidFill>
                  <a:srgbClr val="5E6B55"/>
                </a:solidFill>
                <a:effectLst/>
                <a:uLnTx/>
                <a:uFillTx/>
                <a:latin typeface="Aptos" panose="02110004020202020204"/>
                <a:ea typeface="+mn-ea"/>
                <a:cs typeface="+mn-cs"/>
              </a:rPr>
              <a:t>LOCAL LINKS TO PAST CAREERS:</a:t>
            </a:r>
            <a:endParaRPr lang="en-GB" sz="2800" dirty="0"/>
          </a:p>
          <a:p>
            <a:pPr marL="228600" lvl="0" indent="-228600" algn="l" rtl="0">
              <a:spcBef>
                <a:spcPts val="1000"/>
              </a:spcBef>
              <a:spcAft>
                <a:spcPts val="0"/>
              </a:spcAft>
              <a:buClr>
                <a:srgbClr val="5E6B55"/>
              </a:buClr>
              <a:buSzPts val="2800"/>
              <a:buChar char="•"/>
            </a:pPr>
            <a:r>
              <a:rPr lang="en-GB" sz="2800" dirty="0"/>
              <a:t>There was an aerodrome at Meir which opened in 1935. In 1937 the RAF housed a flying school at the aerodrome. In the Second World War a new aircraft factory was built adjacent to the airfield. During the war the Bristol Blenheim was made here.</a:t>
            </a:r>
          </a:p>
        </p:txBody>
      </p:sp>
      <p:pic>
        <p:nvPicPr>
          <p:cNvPr id="6" name="Google Shape;248;p18" title="Meir Aerodrome Stoke on trent Airfield 1920 - 1973 RAF Meir">
            <a:extLst>
              <a:ext uri="{FF2B5EF4-FFF2-40B4-BE49-F238E27FC236}">
                <a16:creationId xmlns:a16="http://schemas.microsoft.com/office/drawing/2014/main" id="{855730CB-82CF-36E5-FCE4-A185E328B0BE}"/>
              </a:ext>
            </a:extLst>
          </p:cNvPr>
          <p:cNvPicPr preferRelativeResize="0"/>
          <p:nvPr/>
        </p:nvPicPr>
        <p:blipFill rotWithShape="1">
          <a:blip r:embed="rId3">
            <a:alphaModFix/>
          </a:blip>
          <a:srcRect t="13363" b="11850"/>
          <a:stretch/>
        </p:blipFill>
        <p:spPr>
          <a:xfrm>
            <a:off x="2030722" y="1599216"/>
            <a:ext cx="4760515" cy="2002629"/>
          </a:xfrm>
          <a:prstGeom prst="rect">
            <a:avLst/>
          </a:prstGeom>
          <a:noFill/>
          <a:ln>
            <a:noFill/>
          </a:ln>
        </p:spPr>
      </p:pic>
      <p:sp>
        <p:nvSpPr>
          <p:cNvPr id="2" name="TextBox 1">
            <a:extLst>
              <a:ext uri="{FF2B5EF4-FFF2-40B4-BE49-F238E27FC236}">
                <a16:creationId xmlns:a16="http://schemas.microsoft.com/office/drawing/2014/main" id="{55B8F91E-5D9C-DDFD-4FDB-2CCA5E7C306A}"/>
              </a:ext>
            </a:extLst>
          </p:cNvPr>
          <p:cNvSpPr txBox="1"/>
          <p:nvPr/>
        </p:nvSpPr>
        <p:spPr>
          <a:xfrm>
            <a:off x="7037040" y="2417781"/>
            <a:ext cx="2965605" cy="369332"/>
          </a:xfrm>
          <a:prstGeom prst="rect">
            <a:avLst/>
          </a:prstGeom>
          <a:noFill/>
        </p:spPr>
        <p:txBody>
          <a:bodyPr wrap="square" rtlCol="0">
            <a:spAutoFit/>
          </a:bodyPr>
          <a:lstStyle/>
          <a:p>
            <a:r>
              <a:rPr lang="en-GB" dirty="0">
                <a:solidFill>
                  <a:srgbClr val="5E6B55"/>
                </a:solidFill>
                <a:hlinkClick r:id="rId4">
                  <a:extLst>
                    <a:ext uri="{A12FA001-AC4F-418D-AE19-62706E023703}">
                      <ahyp:hlinkClr xmlns:ahyp="http://schemas.microsoft.com/office/drawing/2018/hyperlinkcolor" val="tx"/>
                    </a:ext>
                  </a:extLst>
                </a:hlinkClick>
              </a:rPr>
              <a:t>Watch the video on YouTube</a:t>
            </a:r>
            <a:endParaRPr lang="en-GB" dirty="0">
              <a:solidFill>
                <a:srgbClr val="5E6B55"/>
              </a:solidFill>
            </a:endParaRPr>
          </a:p>
        </p:txBody>
      </p:sp>
    </p:spTree>
    <p:extLst>
      <p:ext uri="{BB962C8B-B14F-4D97-AF65-F5344CB8AC3E}">
        <p14:creationId xmlns:p14="http://schemas.microsoft.com/office/powerpoint/2010/main" val="3061536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9DC3F23-0B18-2CD1-D317-3C50444D903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A87AB9A-A823-017C-6033-1A489639FB5A}"/>
              </a:ext>
            </a:extLst>
          </p:cNvPr>
          <p:cNvSpPr txBox="1"/>
          <p:nvPr/>
        </p:nvSpPr>
        <p:spPr>
          <a:xfrm>
            <a:off x="1396999" y="4230312"/>
            <a:ext cx="9398000" cy="24365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5E6B55"/>
              </a:buClr>
              <a:buSzPts val="2800"/>
              <a:buFontTx/>
              <a:buNone/>
              <a:tabLst/>
              <a:defRPr/>
            </a:pPr>
            <a:r>
              <a:rPr kumimoji="0" lang="en-GB" sz="3200" b="1" i="0" u="none" strike="noStrike" kern="1200" cap="none" spc="0" normalizeH="0" baseline="0" noProof="0" dirty="0">
                <a:ln>
                  <a:noFill/>
                </a:ln>
                <a:solidFill>
                  <a:srgbClr val="5E6B55"/>
                </a:solidFill>
                <a:effectLst/>
                <a:uLnTx/>
                <a:uFillTx/>
                <a:latin typeface="Aptos" panose="02110004020202020204"/>
                <a:ea typeface="+mn-ea"/>
                <a:cs typeface="+mn-cs"/>
              </a:rPr>
              <a:t>LOCAL LINKS TO FUTURE CAREERS:</a:t>
            </a:r>
            <a:endParaRPr lang="en-GB" sz="2800" dirty="0"/>
          </a:p>
          <a:p>
            <a:pPr marL="228600" lvl="0" indent="-228600" algn="l" rtl="0">
              <a:spcBef>
                <a:spcPts val="1000"/>
              </a:spcBef>
              <a:spcAft>
                <a:spcPts val="0"/>
              </a:spcAft>
              <a:buClr>
                <a:srgbClr val="5E6B55"/>
              </a:buClr>
              <a:buSzPts val="2800"/>
              <a:buChar char="•"/>
            </a:pPr>
            <a:r>
              <a:rPr lang="en-GB" sz="2800" dirty="0"/>
              <a:t>Solutions Engineering design and manufacture custom parts for industry. They created the nose cone for the refurbished Spitfire in the museum and had to make sure that the forces on it were balanced.</a:t>
            </a:r>
          </a:p>
        </p:txBody>
      </p:sp>
      <p:pic>
        <p:nvPicPr>
          <p:cNvPr id="4" name="Google Shape;256;p19">
            <a:extLst>
              <a:ext uri="{FF2B5EF4-FFF2-40B4-BE49-F238E27FC236}">
                <a16:creationId xmlns:a16="http://schemas.microsoft.com/office/drawing/2014/main" id="{84A9A136-9D67-4442-DBF7-AEB015A5134F}"/>
              </a:ext>
            </a:extLst>
          </p:cNvPr>
          <p:cNvPicPr preferRelativeResize="0"/>
          <p:nvPr/>
        </p:nvPicPr>
        <p:blipFill rotWithShape="1">
          <a:blip r:embed="rId4">
            <a:alphaModFix/>
          </a:blip>
          <a:srcRect l="2017" t="4934" r="50969" b="10889"/>
          <a:stretch/>
        </p:blipFill>
        <p:spPr>
          <a:xfrm>
            <a:off x="1396999" y="1063957"/>
            <a:ext cx="5148472" cy="2867452"/>
          </a:xfrm>
          <a:prstGeom prst="rect">
            <a:avLst/>
          </a:prstGeom>
          <a:noFill/>
          <a:ln>
            <a:noFill/>
          </a:ln>
        </p:spPr>
      </p:pic>
      <p:sp>
        <p:nvSpPr>
          <p:cNvPr id="5" name="TextBox 4">
            <a:extLst>
              <a:ext uri="{FF2B5EF4-FFF2-40B4-BE49-F238E27FC236}">
                <a16:creationId xmlns:a16="http://schemas.microsoft.com/office/drawing/2014/main" id="{EF6FDA16-BC09-26E8-70B8-7F2ACEC39C87}"/>
              </a:ext>
            </a:extLst>
          </p:cNvPr>
          <p:cNvSpPr txBox="1"/>
          <p:nvPr/>
        </p:nvSpPr>
        <p:spPr>
          <a:xfrm>
            <a:off x="6757504" y="1063957"/>
            <a:ext cx="4824896" cy="2800767"/>
          </a:xfrm>
          <a:prstGeom prst="rect">
            <a:avLst/>
          </a:prstGeom>
          <a:noFill/>
        </p:spPr>
        <p:txBody>
          <a:bodyPr wrap="square">
            <a:spAutoFit/>
          </a:bodyPr>
          <a:lstStyle/>
          <a:p>
            <a:pPr lvl="0" algn="l" rtl="0">
              <a:spcBef>
                <a:spcPts val="1000"/>
              </a:spcBef>
              <a:spcAft>
                <a:spcPts val="0"/>
              </a:spcAft>
              <a:buClr>
                <a:srgbClr val="5E6B55"/>
              </a:buClr>
              <a:buSzPts val="2800"/>
            </a:pPr>
            <a:r>
              <a:rPr lang="en-GB" sz="1600" dirty="0"/>
              <a:t>The Spitfire played a crucial role in supporting the RAF during WWII, now Solutions Engineering of Stoke on Trent is playing a pivotal role in helping to restore this much-loved aeroplane. "One of the greatest aeronautical engineers of his generation, Reginald J Mitchell the designer of the Spitfire was born and educated here in North Staffordshire. Our engineers are proud to be playing their part to help restore this valuable historic plane. In this picture our engineers are dynamically balancing the newly formed front nose section” Neil </a:t>
            </a:r>
            <a:r>
              <a:rPr lang="en-GB" sz="1600" dirty="0" err="1"/>
              <a:t>Eldershaw</a:t>
            </a:r>
            <a:r>
              <a:rPr lang="en-GB" sz="1600" dirty="0"/>
              <a:t>, Managing Director</a:t>
            </a:r>
          </a:p>
        </p:txBody>
      </p:sp>
    </p:spTree>
    <p:extLst>
      <p:ext uri="{BB962C8B-B14F-4D97-AF65-F5344CB8AC3E}">
        <p14:creationId xmlns:p14="http://schemas.microsoft.com/office/powerpoint/2010/main" val="346496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1B818F-394C-B96D-FE23-1513289C698C}"/>
              </a:ext>
            </a:extLst>
          </p:cNvPr>
          <p:cNvSpPr txBox="1"/>
          <p:nvPr/>
        </p:nvSpPr>
        <p:spPr>
          <a:xfrm>
            <a:off x="1397000" y="1516026"/>
            <a:ext cx="9398000" cy="4606389"/>
          </a:xfrm>
          <a:prstGeom prst="rect">
            <a:avLst/>
          </a:prstGeom>
          <a:noFill/>
        </p:spPr>
        <p:txBody>
          <a:bodyPr wrap="square">
            <a:spAutoFit/>
          </a:bodyPr>
          <a:lstStyle/>
          <a:p>
            <a:pPr marL="0" lvl="0" indent="0" algn="l" rtl="0">
              <a:spcBef>
                <a:spcPts val="0"/>
              </a:spcBef>
              <a:spcAft>
                <a:spcPts val="0"/>
              </a:spcAft>
              <a:buClr>
                <a:srgbClr val="5E6B55"/>
              </a:buClr>
              <a:buSzPts val="2800"/>
              <a:buNone/>
            </a:pPr>
            <a:r>
              <a:rPr lang="en-GB" sz="3200" b="1" dirty="0">
                <a:solidFill>
                  <a:srgbClr val="5E6B55"/>
                </a:solidFill>
              </a:rPr>
              <a:t>LEARNING OBJECTIVES:</a:t>
            </a:r>
            <a:endParaRPr lang="en-GB" sz="3200" dirty="0">
              <a:solidFill>
                <a:srgbClr val="5E6B55"/>
              </a:solidFill>
            </a:endParaRPr>
          </a:p>
          <a:p>
            <a:pPr marL="228600" lvl="0" indent="-228600" algn="l" rtl="0">
              <a:spcBef>
                <a:spcPts val="1000"/>
              </a:spcBef>
              <a:spcAft>
                <a:spcPts val="0"/>
              </a:spcAft>
              <a:buClr>
                <a:srgbClr val="5E6B55"/>
              </a:buClr>
              <a:buSzPts val="2800"/>
              <a:buChar char="•"/>
            </a:pPr>
            <a:r>
              <a:rPr lang="en-GB" sz="2800" dirty="0"/>
              <a:t>To identify the four forces for flight- thrust, drag, weight and lift and recognise that for a plane to fly these forces must be balanced.</a:t>
            </a:r>
          </a:p>
          <a:p>
            <a:pPr marL="228600" lvl="0" indent="-228600" algn="l" rtl="0">
              <a:spcBef>
                <a:spcPts val="1000"/>
              </a:spcBef>
              <a:spcAft>
                <a:spcPts val="0"/>
              </a:spcAft>
              <a:buClr>
                <a:srgbClr val="5E6B55"/>
              </a:buClr>
              <a:buSzPts val="2800"/>
              <a:buChar char="•"/>
            </a:pPr>
            <a:r>
              <a:rPr lang="en-GB" sz="2800" dirty="0"/>
              <a:t>To investigate through observation and measurement how changing variables affects flight.</a:t>
            </a:r>
            <a:br>
              <a:rPr lang="en-GB" sz="2800" dirty="0"/>
            </a:br>
            <a:endParaRPr lang="en-GB" sz="2800" b="1" dirty="0"/>
          </a:p>
          <a:p>
            <a:pPr marL="0" lvl="0" indent="0" algn="l" rtl="0">
              <a:spcBef>
                <a:spcPts val="1000"/>
              </a:spcBef>
              <a:spcAft>
                <a:spcPts val="0"/>
              </a:spcAft>
              <a:buClr>
                <a:srgbClr val="5E6B55"/>
              </a:buClr>
              <a:buSzPts val="2800"/>
              <a:buNone/>
            </a:pPr>
            <a:r>
              <a:rPr lang="en-GB" sz="3200" b="1" dirty="0">
                <a:solidFill>
                  <a:srgbClr val="5E6B55"/>
                </a:solidFill>
              </a:rPr>
              <a:t>ENQUIRY SKILLS:</a:t>
            </a:r>
            <a:endParaRPr lang="en-GB" sz="3200" dirty="0">
              <a:solidFill>
                <a:srgbClr val="5E6B55"/>
              </a:solidFill>
            </a:endParaRPr>
          </a:p>
          <a:p>
            <a:pPr marL="228600" lvl="0" indent="-228600" algn="l" rtl="0">
              <a:spcBef>
                <a:spcPts val="1000"/>
              </a:spcBef>
              <a:spcAft>
                <a:spcPts val="0"/>
              </a:spcAft>
              <a:buClr>
                <a:srgbClr val="5E6B55"/>
              </a:buClr>
              <a:buSzPts val="2800"/>
              <a:buChar char="•"/>
            </a:pPr>
            <a:r>
              <a:rPr lang="en-GB" sz="2800" dirty="0"/>
              <a:t>Comparative and Fair Testing</a:t>
            </a:r>
          </a:p>
        </p:txBody>
      </p:sp>
    </p:spTree>
    <p:extLst>
      <p:ext uri="{BB962C8B-B14F-4D97-AF65-F5344CB8AC3E}">
        <p14:creationId xmlns:p14="http://schemas.microsoft.com/office/powerpoint/2010/main" val="253121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graphicFrame>
        <p:nvGraphicFramePr>
          <p:cNvPr id="103" name="Google Shape;103;p3"/>
          <p:cNvGraphicFramePr/>
          <p:nvPr>
            <p:extLst>
              <p:ext uri="{D42A27DB-BD31-4B8C-83A1-F6EECF244321}">
                <p14:modId xmlns:p14="http://schemas.microsoft.com/office/powerpoint/2010/main" val="3786690444"/>
              </p:ext>
            </p:extLst>
          </p:nvPr>
        </p:nvGraphicFramePr>
        <p:xfrm>
          <a:off x="1233055" y="1330218"/>
          <a:ext cx="9725890" cy="4904327"/>
        </p:xfrm>
        <a:graphic>
          <a:graphicData uri="http://schemas.openxmlformats.org/drawingml/2006/table">
            <a:tbl>
              <a:tblPr firstRow="1" bandRow="1">
                <a:noFill/>
              </a:tblPr>
              <a:tblGrid>
                <a:gridCol w="4866845">
                  <a:extLst>
                    <a:ext uri="{9D8B030D-6E8A-4147-A177-3AD203B41FA5}">
                      <a16:colId xmlns:a16="http://schemas.microsoft.com/office/drawing/2014/main" val="20000"/>
                    </a:ext>
                  </a:extLst>
                </a:gridCol>
                <a:gridCol w="4859045">
                  <a:extLst>
                    <a:ext uri="{9D8B030D-6E8A-4147-A177-3AD203B41FA5}">
                      <a16:colId xmlns:a16="http://schemas.microsoft.com/office/drawing/2014/main" val="20001"/>
                    </a:ext>
                  </a:extLst>
                </a:gridCol>
              </a:tblGrid>
              <a:tr h="383808">
                <a:tc>
                  <a:txBody>
                    <a:bodyPr/>
                    <a:lstStyle/>
                    <a:p>
                      <a:pPr marL="0" marR="0" lvl="0" indent="0" algn="l" rtl="0">
                        <a:spcBef>
                          <a:spcPts val="0"/>
                        </a:spcBef>
                        <a:spcAft>
                          <a:spcPts val="0"/>
                        </a:spcAft>
                        <a:buNone/>
                      </a:pPr>
                      <a:r>
                        <a:rPr lang="en-GB" sz="1800" b="1" u="none" strike="noStrike" cap="none" dirty="0">
                          <a:solidFill>
                            <a:schemeClr val="bg1"/>
                          </a:solidFill>
                        </a:rPr>
                        <a:t>Where was Reginald Mitchell from?</a:t>
                      </a:r>
                      <a:endParaRPr b="1" dirty="0">
                        <a:solidFill>
                          <a:schemeClr val="bg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E6B55"/>
                    </a:solidFill>
                  </a:tcPr>
                </a:tc>
                <a:tc>
                  <a:txBody>
                    <a:bodyPr/>
                    <a:lstStyle/>
                    <a:p>
                      <a:pPr marL="0" marR="0" lvl="0" indent="0" algn="l" rtl="0">
                        <a:spcBef>
                          <a:spcPts val="0"/>
                        </a:spcBef>
                        <a:spcAft>
                          <a:spcPts val="0"/>
                        </a:spcAft>
                        <a:buNone/>
                      </a:pPr>
                      <a:r>
                        <a:rPr lang="en-GB" sz="1800" b="1" dirty="0">
                          <a:solidFill>
                            <a:schemeClr val="bg1"/>
                          </a:solidFill>
                        </a:rPr>
                        <a:t>What are forces?</a:t>
                      </a:r>
                      <a:endParaRPr b="1" dirty="0">
                        <a:solidFill>
                          <a:schemeClr val="bg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E6B55"/>
                    </a:solidFill>
                  </a:tcPr>
                </a:tc>
                <a:extLst>
                  <a:ext uri="{0D108BD9-81ED-4DB2-BD59-A6C34878D82A}">
                    <a16:rowId xmlns:a16="http://schemas.microsoft.com/office/drawing/2014/main" val="10000"/>
                  </a:ext>
                </a:extLst>
              </a:tr>
              <a:tr h="2025815">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a:solidFill>
                          <a:srgbClr val="FF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71656">
                <a:tc>
                  <a:txBody>
                    <a:bodyPr/>
                    <a:lstStyle/>
                    <a:p>
                      <a:pPr marL="0" marR="0" lvl="0" indent="0" algn="l" rtl="0">
                        <a:spcBef>
                          <a:spcPts val="0"/>
                        </a:spcBef>
                        <a:spcAft>
                          <a:spcPts val="0"/>
                        </a:spcAft>
                        <a:buNone/>
                      </a:pPr>
                      <a:r>
                        <a:rPr lang="en-GB" sz="1800" b="1" dirty="0">
                          <a:solidFill>
                            <a:schemeClr val="bg1"/>
                          </a:solidFill>
                        </a:rPr>
                        <a:t>What force makes an object fall back down towards the ground?</a:t>
                      </a:r>
                      <a:endParaRPr dirty="0">
                        <a:solidFill>
                          <a:schemeClr val="bg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E6B55"/>
                    </a:solidFill>
                  </a:tcPr>
                </a:tc>
                <a:tc>
                  <a:txBody>
                    <a:bodyPr/>
                    <a:lstStyle/>
                    <a:p>
                      <a:pPr marL="0" marR="0" lvl="0" indent="0" algn="l" rtl="0">
                        <a:spcBef>
                          <a:spcPts val="0"/>
                        </a:spcBef>
                        <a:spcAft>
                          <a:spcPts val="0"/>
                        </a:spcAft>
                        <a:buNone/>
                      </a:pPr>
                      <a:r>
                        <a:rPr lang="en-GB" sz="1800" b="1" dirty="0">
                          <a:solidFill>
                            <a:schemeClr val="bg1"/>
                          </a:solidFill>
                        </a:rPr>
                        <a:t>Why do some objects float and some objects sink?</a:t>
                      </a:r>
                      <a:endParaRPr dirty="0">
                        <a:solidFill>
                          <a:schemeClr val="bg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E6B55"/>
                    </a:solidFill>
                  </a:tcPr>
                </a:tc>
                <a:extLst>
                  <a:ext uri="{0D108BD9-81ED-4DB2-BD59-A6C34878D82A}">
                    <a16:rowId xmlns:a16="http://schemas.microsoft.com/office/drawing/2014/main" val="10002"/>
                  </a:ext>
                </a:extLst>
              </a:tr>
              <a:tr h="1823048">
                <a:tc>
                  <a:txBody>
                    <a:bodyPr/>
                    <a:lstStyle/>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r>
                        <a:rPr lang="en-GB" sz="1800" dirty="0"/>
                        <a:t>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800" dirty="0">
                        <a:solidFill>
                          <a:srgbClr val="FF0000"/>
                        </a:solidFill>
                      </a:endParaRPr>
                    </a:p>
                    <a:p>
                      <a:pPr marL="0" marR="0" lvl="0" indent="0" algn="ctr" rtl="0">
                        <a:spcBef>
                          <a:spcPts val="0"/>
                        </a:spcBef>
                        <a:spcAft>
                          <a:spcPts val="0"/>
                        </a:spcAft>
                        <a:buNone/>
                      </a:pPr>
                      <a:endParaRPr sz="1800" dirty="0">
                        <a:solidFill>
                          <a:srgbClr val="FF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04" name="Google Shape;104;p3"/>
          <p:cNvSpPr txBox="1"/>
          <p:nvPr/>
        </p:nvSpPr>
        <p:spPr>
          <a:xfrm>
            <a:off x="6096000" y="3038081"/>
            <a:ext cx="486294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dirty="0">
                <a:solidFill>
                  <a:srgbClr val="FF0000"/>
                </a:solidFill>
                <a:latin typeface="Calibri"/>
                <a:ea typeface="Calibri"/>
                <a:cs typeface="Calibri"/>
                <a:sym typeface="Calibri"/>
              </a:rPr>
              <a:t>Forces are pushes and pulls that act on an </a:t>
            </a:r>
            <a:endParaRPr dirty="0"/>
          </a:p>
          <a:p>
            <a:pPr marL="0" marR="0" lvl="0" indent="0" algn="ctr" rtl="0">
              <a:spcBef>
                <a:spcPts val="0"/>
              </a:spcBef>
              <a:spcAft>
                <a:spcPts val="0"/>
              </a:spcAft>
              <a:buNone/>
            </a:pPr>
            <a:r>
              <a:rPr lang="en-GB" sz="1800" b="0" i="0" u="none" strike="noStrike" cap="none" dirty="0">
                <a:solidFill>
                  <a:srgbClr val="FF0000"/>
                </a:solidFill>
                <a:latin typeface="Calibri"/>
                <a:ea typeface="Calibri"/>
                <a:cs typeface="Calibri"/>
                <a:sym typeface="Calibri"/>
              </a:rPr>
              <a:t>object.</a:t>
            </a:r>
            <a:endParaRPr sz="1800" b="0" i="0" u="none" strike="noStrike" cap="none" dirty="0">
              <a:solidFill>
                <a:srgbClr val="FF0000"/>
              </a:solidFill>
              <a:latin typeface="Calibri"/>
              <a:ea typeface="Calibri"/>
              <a:cs typeface="Calibri"/>
              <a:sym typeface="Calibri"/>
            </a:endParaRPr>
          </a:p>
        </p:txBody>
      </p:sp>
      <p:sp>
        <p:nvSpPr>
          <p:cNvPr id="105" name="Google Shape;105;p3"/>
          <p:cNvSpPr txBox="1"/>
          <p:nvPr/>
        </p:nvSpPr>
        <p:spPr>
          <a:xfrm>
            <a:off x="2800666" y="3277828"/>
            <a:ext cx="16014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dirty="0">
                <a:solidFill>
                  <a:srgbClr val="FF0000"/>
                </a:solidFill>
                <a:latin typeface="Calibri"/>
                <a:ea typeface="Calibri"/>
                <a:cs typeface="Calibri"/>
                <a:sym typeface="Calibri"/>
              </a:rPr>
              <a:t>Stoke-On-Trent</a:t>
            </a:r>
            <a:endParaRPr dirty="0"/>
          </a:p>
        </p:txBody>
      </p:sp>
      <p:pic>
        <p:nvPicPr>
          <p:cNvPr id="106" name="Google Shape;106;p3"/>
          <p:cNvPicPr preferRelativeResize="0"/>
          <p:nvPr/>
        </p:nvPicPr>
        <p:blipFill rotWithShape="1">
          <a:blip r:embed="rId3">
            <a:alphaModFix/>
          </a:blip>
          <a:srcRect/>
          <a:stretch/>
        </p:blipFill>
        <p:spPr>
          <a:xfrm>
            <a:off x="3068775" y="1823958"/>
            <a:ext cx="1065245" cy="1418515"/>
          </a:xfrm>
          <a:prstGeom prst="rect">
            <a:avLst/>
          </a:prstGeom>
          <a:noFill/>
          <a:ln>
            <a:noFill/>
          </a:ln>
        </p:spPr>
      </p:pic>
      <p:sp>
        <p:nvSpPr>
          <p:cNvPr id="107" name="Google Shape;107;p3"/>
          <p:cNvSpPr txBox="1"/>
          <p:nvPr/>
        </p:nvSpPr>
        <p:spPr>
          <a:xfrm>
            <a:off x="8726244" y="4447328"/>
            <a:ext cx="2059423"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FF0000"/>
                </a:solidFill>
                <a:latin typeface="Calibri"/>
                <a:ea typeface="Calibri"/>
                <a:cs typeface="Calibri"/>
                <a:sym typeface="Calibri"/>
              </a:rPr>
              <a:t>Up thrust acts on an object to make it float in a fluid. </a:t>
            </a:r>
            <a:r>
              <a:rPr lang="en-GB" dirty="0">
                <a:sym typeface="Calibri"/>
              </a:rPr>
              <a:t> </a:t>
            </a:r>
            <a:r>
              <a:rPr lang="en-GB" sz="1800" dirty="0">
                <a:solidFill>
                  <a:srgbClr val="FF0000"/>
                </a:solidFill>
                <a:latin typeface="Calibri"/>
                <a:ea typeface="Calibri"/>
                <a:cs typeface="Calibri"/>
                <a:sym typeface="Calibri"/>
              </a:rPr>
              <a:t>If an object is less dense than a liquid it will float.</a:t>
            </a:r>
            <a:endParaRPr sz="1100" dirty="0">
              <a:solidFill>
                <a:srgbClr val="FF0000"/>
              </a:solidFill>
              <a:latin typeface="Calibri"/>
              <a:ea typeface="Calibri"/>
              <a:cs typeface="Calibri"/>
              <a:sym typeface="Calibri"/>
            </a:endParaRPr>
          </a:p>
        </p:txBody>
      </p:sp>
      <p:pic>
        <p:nvPicPr>
          <p:cNvPr id="108" name="Google Shape;108;p3"/>
          <p:cNvPicPr preferRelativeResize="0"/>
          <p:nvPr/>
        </p:nvPicPr>
        <p:blipFill rotWithShape="1">
          <a:blip r:embed="rId4">
            <a:alphaModFix/>
          </a:blip>
          <a:srcRect/>
          <a:stretch/>
        </p:blipFill>
        <p:spPr>
          <a:xfrm>
            <a:off x="7841306" y="1823958"/>
            <a:ext cx="1155659" cy="1155659"/>
          </a:xfrm>
          <a:prstGeom prst="rect">
            <a:avLst/>
          </a:prstGeom>
          <a:noFill/>
          <a:ln>
            <a:noFill/>
          </a:ln>
        </p:spPr>
      </p:pic>
      <p:pic>
        <p:nvPicPr>
          <p:cNvPr id="109" name="Google Shape;109;p3"/>
          <p:cNvPicPr preferRelativeResize="0"/>
          <p:nvPr/>
        </p:nvPicPr>
        <p:blipFill rotWithShape="1">
          <a:blip r:embed="rId5">
            <a:alphaModFix/>
          </a:blip>
          <a:srcRect/>
          <a:stretch/>
        </p:blipFill>
        <p:spPr>
          <a:xfrm>
            <a:off x="2571387" y="4572592"/>
            <a:ext cx="2060020" cy="1153611"/>
          </a:xfrm>
          <a:prstGeom prst="rect">
            <a:avLst/>
          </a:prstGeom>
          <a:noFill/>
          <a:ln>
            <a:noFill/>
          </a:ln>
        </p:spPr>
      </p:pic>
      <p:sp>
        <p:nvSpPr>
          <p:cNvPr id="110" name="Google Shape;110;p3"/>
          <p:cNvSpPr txBox="1"/>
          <p:nvPr/>
        </p:nvSpPr>
        <p:spPr>
          <a:xfrm>
            <a:off x="3175927" y="5761840"/>
            <a:ext cx="8509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rgbClr val="FF0000"/>
                </a:solidFill>
                <a:latin typeface="Calibri"/>
                <a:ea typeface="Calibri"/>
                <a:cs typeface="Calibri"/>
                <a:sym typeface="Calibri"/>
              </a:rPr>
              <a:t>Gravity</a:t>
            </a:r>
            <a:endParaRPr dirty="0"/>
          </a:p>
        </p:txBody>
      </p:sp>
      <p:pic>
        <p:nvPicPr>
          <p:cNvPr id="111" name="Google Shape;111;p3"/>
          <p:cNvPicPr preferRelativeResize="0"/>
          <p:nvPr/>
        </p:nvPicPr>
        <p:blipFill rotWithShape="1">
          <a:blip r:embed="rId6">
            <a:alphaModFix/>
          </a:blip>
          <a:srcRect/>
          <a:stretch/>
        </p:blipFill>
        <p:spPr>
          <a:xfrm>
            <a:off x="6330761" y="4583901"/>
            <a:ext cx="2188976" cy="14336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4145822-54E1-0546-CB7F-A91F2FFEED8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CCB9622-AB60-3125-E863-22C2167BEBF8}"/>
              </a:ext>
            </a:extLst>
          </p:cNvPr>
          <p:cNvSpPr txBox="1"/>
          <p:nvPr/>
        </p:nvSpPr>
        <p:spPr>
          <a:xfrm>
            <a:off x="1396999" y="4785637"/>
            <a:ext cx="9398000" cy="1513235"/>
          </a:xfrm>
          <a:prstGeom prst="rect">
            <a:avLst/>
          </a:prstGeom>
          <a:noFill/>
        </p:spPr>
        <p:txBody>
          <a:bodyPr wrap="square">
            <a:spAutoFit/>
          </a:bodyPr>
          <a:lstStyle/>
          <a:p>
            <a:pPr marL="228600" lvl="0" indent="-228600" algn="l" rtl="0">
              <a:spcBef>
                <a:spcPts val="1000"/>
              </a:spcBef>
              <a:spcAft>
                <a:spcPts val="0"/>
              </a:spcAft>
              <a:buClr>
                <a:srgbClr val="5E6B55"/>
              </a:buClr>
              <a:buSzPts val="2800"/>
              <a:buChar char="•"/>
            </a:pPr>
            <a:r>
              <a:rPr lang="en-GB" sz="2800" dirty="0"/>
              <a:t>The Spitfire is one of the most famous World War 2 fighter aeroplanes in history. </a:t>
            </a:r>
          </a:p>
          <a:p>
            <a:pPr marL="228600" lvl="0" indent="-228600" algn="l" rtl="0">
              <a:spcBef>
                <a:spcPts val="1000"/>
              </a:spcBef>
              <a:spcAft>
                <a:spcPts val="0"/>
              </a:spcAft>
              <a:buClr>
                <a:srgbClr val="5E6B55"/>
              </a:buClr>
              <a:buSzPts val="2800"/>
              <a:buChar char="•"/>
            </a:pPr>
            <a:r>
              <a:rPr lang="en-GB" sz="2800" dirty="0"/>
              <a:t>The museum’s Spitfire is called RW388. </a:t>
            </a:r>
          </a:p>
        </p:txBody>
      </p:sp>
      <p:pic>
        <p:nvPicPr>
          <p:cNvPr id="2" name="Google Shape;119;p4">
            <a:extLst>
              <a:ext uri="{FF2B5EF4-FFF2-40B4-BE49-F238E27FC236}">
                <a16:creationId xmlns:a16="http://schemas.microsoft.com/office/drawing/2014/main" id="{6966C774-AE34-4B36-91AD-D3B921931CB5}"/>
              </a:ext>
            </a:extLst>
          </p:cNvPr>
          <p:cNvPicPr preferRelativeResize="0"/>
          <p:nvPr/>
        </p:nvPicPr>
        <p:blipFill rotWithShape="1">
          <a:blip r:embed="rId4">
            <a:alphaModFix/>
          </a:blip>
          <a:srcRect/>
          <a:stretch/>
        </p:blipFill>
        <p:spPr>
          <a:xfrm>
            <a:off x="4074427" y="1209729"/>
            <a:ext cx="4043145" cy="3029468"/>
          </a:xfrm>
          <a:prstGeom prst="rect">
            <a:avLst/>
          </a:prstGeom>
          <a:noFill/>
          <a:ln>
            <a:noFill/>
          </a:ln>
        </p:spPr>
      </p:pic>
    </p:spTree>
    <p:extLst>
      <p:ext uri="{BB962C8B-B14F-4D97-AF65-F5344CB8AC3E}">
        <p14:creationId xmlns:p14="http://schemas.microsoft.com/office/powerpoint/2010/main" val="330474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F9093D-F64B-C29A-3B16-05C232DFEA0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C57097B-0129-F853-9FA9-D662C7C76181}"/>
              </a:ext>
            </a:extLst>
          </p:cNvPr>
          <p:cNvSpPr txBox="1"/>
          <p:nvPr/>
        </p:nvSpPr>
        <p:spPr>
          <a:xfrm>
            <a:off x="1396999" y="4255552"/>
            <a:ext cx="9398000" cy="2375009"/>
          </a:xfrm>
          <a:prstGeom prst="rect">
            <a:avLst/>
          </a:prstGeom>
          <a:noFill/>
        </p:spPr>
        <p:txBody>
          <a:bodyPr wrap="square">
            <a:spAutoFit/>
          </a:bodyPr>
          <a:lstStyle/>
          <a:p>
            <a:pPr marL="228600" lvl="0" indent="-228600" algn="l" rtl="0">
              <a:spcBef>
                <a:spcPts val="1000"/>
              </a:spcBef>
              <a:spcAft>
                <a:spcPts val="0"/>
              </a:spcAft>
              <a:buClr>
                <a:srgbClr val="5E6B55"/>
              </a:buClr>
              <a:buSzPts val="2800"/>
              <a:buChar char="•"/>
            </a:pPr>
            <a:r>
              <a:rPr lang="en-GB" sz="2800" dirty="0"/>
              <a:t>Aeroplanes need four different scientific forces to fly: </a:t>
            </a:r>
            <a:r>
              <a:rPr lang="en-GB" sz="2800" b="1" dirty="0"/>
              <a:t>Thrust</a:t>
            </a:r>
            <a:r>
              <a:rPr lang="en-GB" sz="2800" dirty="0"/>
              <a:t>, </a:t>
            </a:r>
            <a:r>
              <a:rPr lang="en-GB" sz="2800" b="1" dirty="0"/>
              <a:t>drag</a:t>
            </a:r>
            <a:r>
              <a:rPr lang="en-GB" sz="2800" dirty="0"/>
              <a:t>, </a:t>
            </a:r>
            <a:r>
              <a:rPr lang="en-GB" sz="2800" b="1" dirty="0"/>
              <a:t>weight</a:t>
            </a:r>
            <a:r>
              <a:rPr lang="en-GB" sz="2800" dirty="0"/>
              <a:t> and </a:t>
            </a:r>
            <a:r>
              <a:rPr lang="en-GB" sz="2800" b="1" dirty="0"/>
              <a:t>lift</a:t>
            </a:r>
            <a:r>
              <a:rPr lang="en-GB" sz="2800" dirty="0"/>
              <a:t>. They act against each other. </a:t>
            </a:r>
          </a:p>
          <a:p>
            <a:pPr marL="228600" lvl="0" indent="-228600" algn="l" rtl="0">
              <a:spcBef>
                <a:spcPts val="1000"/>
              </a:spcBef>
              <a:spcAft>
                <a:spcPts val="0"/>
              </a:spcAft>
              <a:buClr>
                <a:srgbClr val="5E6B55"/>
              </a:buClr>
              <a:buSzPts val="2800"/>
              <a:buChar char="•"/>
            </a:pPr>
            <a:r>
              <a:rPr lang="en-GB" sz="2800" dirty="0"/>
              <a:t>For a plane to fly they have to be balanced. This is Isaac Newton's third law. “To every action there is an equal and opposite reaction.”</a:t>
            </a:r>
          </a:p>
        </p:txBody>
      </p:sp>
      <p:pic>
        <p:nvPicPr>
          <p:cNvPr id="3" name="Google Shape;138;p6">
            <a:extLst>
              <a:ext uri="{FF2B5EF4-FFF2-40B4-BE49-F238E27FC236}">
                <a16:creationId xmlns:a16="http://schemas.microsoft.com/office/drawing/2014/main" id="{E1917606-D3C2-D49D-4209-88D0B2B4CA65}"/>
              </a:ext>
            </a:extLst>
          </p:cNvPr>
          <p:cNvPicPr preferRelativeResize="0"/>
          <p:nvPr/>
        </p:nvPicPr>
        <p:blipFill rotWithShape="1">
          <a:blip r:embed="rId3">
            <a:alphaModFix/>
          </a:blip>
          <a:srcRect/>
          <a:stretch/>
        </p:blipFill>
        <p:spPr>
          <a:xfrm>
            <a:off x="3470135" y="1237846"/>
            <a:ext cx="5251728" cy="2729203"/>
          </a:xfrm>
          <a:prstGeom prst="rect">
            <a:avLst/>
          </a:prstGeom>
          <a:noFill/>
          <a:ln>
            <a:noFill/>
          </a:ln>
        </p:spPr>
      </p:pic>
    </p:spTree>
    <p:extLst>
      <p:ext uri="{BB962C8B-B14F-4D97-AF65-F5344CB8AC3E}">
        <p14:creationId xmlns:p14="http://schemas.microsoft.com/office/powerpoint/2010/main" val="338077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5732158-A837-5CEC-14B5-D30578B0C34F}"/>
            </a:ext>
          </a:extLst>
        </p:cNvPr>
        <p:cNvGrpSpPr/>
        <p:nvPr/>
      </p:nvGrpSpPr>
      <p:grpSpPr>
        <a:xfrm>
          <a:off x="0" y="0"/>
          <a:ext cx="0" cy="0"/>
          <a:chOff x="0" y="0"/>
          <a:chExt cx="0" cy="0"/>
        </a:xfrm>
      </p:grpSpPr>
      <p:pic>
        <p:nvPicPr>
          <p:cNvPr id="6" name="Online Media 3" title="The Basics of Flight">
            <a:hlinkClick r:id="" action="ppaction://media"/>
            <a:extLst>
              <a:ext uri="{FF2B5EF4-FFF2-40B4-BE49-F238E27FC236}">
                <a16:creationId xmlns:a16="http://schemas.microsoft.com/office/drawing/2014/main" id="{0BCA9307-4B06-4987-AA2C-07C93307A2BF}"/>
              </a:ext>
            </a:extLst>
          </p:cNvPr>
          <p:cNvPicPr>
            <a:picLocks noRot="1" noChangeAspect="1"/>
          </p:cNvPicPr>
          <p:nvPr>
            <a:videoFile r:link="rId1"/>
          </p:nvPr>
        </p:nvPicPr>
        <p:blipFill>
          <a:blip r:embed="rId4"/>
          <a:stretch>
            <a:fillRect/>
          </a:stretch>
        </p:blipFill>
        <p:spPr>
          <a:xfrm>
            <a:off x="2342224" y="1096134"/>
            <a:ext cx="7507552" cy="4222998"/>
          </a:xfrm>
          <a:prstGeom prst="rect">
            <a:avLst/>
          </a:prstGeom>
        </p:spPr>
      </p:pic>
      <p:sp>
        <p:nvSpPr>
          <p:cNvPr id="2" name="TextBox 1">
            <a:extLst>
              <a:ext uri="{FF2B5EF4-FFF2-40B4-BE49-F238E27FC236}">
                <a16:creationId xmlns:a16="http://schemas.microsoft.com/office/drawing/2014/main" id="{5084D243-BED4-7A05-130C-B396AF37F96B}"/>
              </a:ext>
            </a:extLst>
          </p:cNvPr>
          <p:cNvSpPr txBox="1"/>
          <p:nvPr/>
        </p:nvSpPr>
        <p:spPr>
          <a:xfrm>
            <a:off x="859421" y="5761866"/>
            <a:ext cx="3679125" cy="400110"/>
          </a:xfrm>
          <a:prstGeom prst="rect">
            <a:avLst/>
          </a:prstGeom>
          <a:noFill/>
        </p:spPr>
        <p:txBody>
          <a:bodyPr wrap="square" rtlCol="0">
            <a:spAutoFit/>
          </a:bodyPr>
          <a:lstStyle/>
          <a:p>
            <a:r>
              <a:rPr lang="en-GB" sz="2000" dirty="0">
                <a:solidFill>
                  <a:srgbClr val="5E6B55"/>
                </a:solidFill>
                <a:hlinkClick r:id="rId5">
                  <a:extLst>
                    <a:ext uri="{A12FA001-AC4F-418D-AE19-62706E023703}">
                      <ahyp:hlinkClr xmlns:ahyp="http://schemas.microsoft.com/office/drawing/2018/hyperlinkcolor" val="tx"/>
                    </a:ext>
                  </a:extLst>
                </a:hlinkClick>
              </a:rPr>
              <a:t>Watch the video on YouTube</a:t>
            </a:r>
            <a:endParaRPr lang="en-GB" sz="2000" dirty="0">
              <a:solidFill>
                <a:srgbClr val="5E6B55"/>
              </a:solidFill>
            </a:endParaRPr>
          </a:p>
        </p:txBody>
      </p:sp>
    </p:spTree>
    <p:extLst>
      <p:ext uri="{BB962C8B-B14F-4D97-AF65-F5344CB8AC3E}">
        <p14:creationId xmlns:p14="http://schemas.microsoft.com/office/powerpoint/2010/main" val="198423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DC969E-70BD-5D4C-8326-15480D62E6F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410C5A5-F726-8166-4369-F888302D8F66}"/>
              </a:ext>
            </a:extLst>
          </p:cNvPr>
          <p:cNvSpPr txBox="1"/>
          <p:nvPr/>
        </p:nvSpPr>
        <p:spPr>
          <a:xfrm>
            <a:off x="1396999" y="4853167"/>
            <a:ext cx="9398000" cy="1513235"/>
          </a:xfrm>
          <a:prstGeom prst="rect">
            <a:avLst/>
          </a:prstGeom>
          <a:noFill/>
        </p:spPr>
        <p:txBody>
          <a:bodyPr wrap="square">
            <a:spAutoFit/>
          </a:bodyPr>
          <a:lstStyle/>
          <a:p>
            <a:pPr marL="228600" lvl="0" indent="-228600" algn="l" rtl="0">
              <a:spcBef>
                <a:spcPts val="1000"/>
              </a:spcBef>
              <a:spcAft>
                <a:spcPts val="0"/>
              </a:spcAft>
              <a:buClr>
                <a:srgbClr val="5E6B55"/>
              </a:buClr>
              <a:buSzPts val="2800"/>
              <a:buChar char="•"/>
            </a:pPr>
            <a:r>
              <a:rPr lang="en-GB" sz="2800" dirty="0"/>
              <a:t>Spitfires with elliptical rounded wings had a big surface area and lots of lift. </a:t>
            </a:r>
          </a:p>
          <a:p>
            <a:pPr marL="228600" lvl="0" indent="-228600" algn="l" rtl="0">
              <a:spcBef>
                <a:spcPts val="1000"/>
              </a:spcBef>
              <a:spcAft>
                <a:spcPts val="0"/>
              </a:spcAft>
              <a:buClr>
                <a:srgbClr val="5E6B55"/>
              </a:buClr>
              <a:buSzPts val="2800"/>
              <a:buChar char="•"/>
            </a:pPr>
            <a:r>
              <a:rPr lang="en-GB" sz="2800" dirty="0"/>
              <a:t>They could fly fast, climb high in the sky and turn quickly.</a:t>
            </a:r>
          </a:p>
        </p:txBody>
      </p:sp>
      <p:pic>
        <p:nvPicPr>
          <p:cNvPr id="2" name="Google Shape;191;p12">
            <a:extLst>
              <a:ext uri="{FF2B5EF4-FFF2-40B4-BE49-F238E27FC236}">
                <a16:creationId xmlns:a16="http://schemas.microsoft.com/office/drawing/2014/main" id="{51AD997E-04A9-7CFA-A413-2DD9BEF8E21B}"/>
              </a:ext>
            </a:extLst>
          </p:cNvPr>
          <p:cNvPicPr preferRelativeResize="0"/>
          <p:nvPr/>
        </p:nvPicPr>
        <p:blipFill>
          <a:blip r:embed="rId3">
            <a:alphaModFix/>
          </a:blip>
          <a:stretch>
            <a:fillRect/>
          </a:stretch>
        </p:blipFill>
        <p:spPr>
          <a:xfrm>
            <a:off x="2706520" y="1183225"/>
            <a:ext cx="6778960" cy="3203245"/>
          </a:xfrm>
          <a:prstGeom prst="rect">
            <a:avLst/>
          </a:prstGeom>
          <a:noFill/>
          <a:ln>
            <a:noFill/>
          </a:ln>
        </p:spPr>
      </p:pic>
    </p:spTree>
    <p:extLst>
      <p:ext uri="{BB962C8B-B14F-4D97-AF65-F5344CB8AC3E}">
        <p14:creationId xmlns:p14="http://schemas.microsoft.com/office/powerpoint/2010/main" val="613553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CB3647-EB15-9409-34E3-449BFE0F7A9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63CF8AC-82A2-0BA8-DA75-FF7EAB2588DE}"/>
              </a:ext>
            </a:extLst>
          </p:cNvPr>
          <p:cNvSpPr txBox="1"/>
          <p:nvPr/>
        </p:nvSpPr>
        <p:spPr>
          <a:xfrm>
            <a:off x="1396999" y="4442350"/>
            <a:ext cx="9398000" cy="1944122"/>
          </a:xfrm>
          <a:prstGeom prst="rect">
            <a:avLst/>
          </a:prstGeom>
          <a:noFill/>
        </p:spPr>
        <p:txBody>
          <a:bodyPr wrap="square">
            <a:spAutoFit/>
          </a:bodyPr>
          <a:lstStyle/>
          <a:p>
            <a:pPr marL="228600" lvl="0" indent="-228600" algn="l" rtl="0">
              <a:spcBef>
                <a:spcPts val="1000"/>
              </a:spcBef>
              <a:spcAft>
                <a:spcPts val="0"/>
              </a:spcAft>
              <a:buClr>
                <a:srgbClr val="5E6B55"/>
              </a:buClr>
              <a:buSzPts val="2800"/>
              <a:buChar char="•"/>
            </a:pPr>
            <a:r>
              <a:rPr lang="en-GB" sz="2800" dirty="0"/>
              <a:t>Spitfires with clipped square wings like RW388 had a shorter surface area and less lift. </a:t>
            </a:r>
          </a:p>
          <a:p>
            <a:pPr marL="228600" lvl="0" indent="-228600" algn="l" rtl="0">
              <a:spcBef>
                <a:spcPts val="1000"/>
              </a:spcBef>
              <a:spcAft>
                <a:spcPts val="0"/>
              </a:spcAft>
              <a:buClr>
                <a:srgbClr val="5E6B55"/>
              </a:buClr>
              <a:buSzPts val="2800"/>
              <a:buChar char="•"/>
            </a:pPr>
            <a:r>
              <a:rPr lang="en-GB" sz="2800" dirty="0"/>
              <a:t>They flew more slowly but the pilot had more control over the plane when it was lower in the sky. </a:t>
            </a:r>
          </a:p>
        </p:txBody>
      </p:sp>
      <p:pic>
        <p:nvPicPr>
          <p:cNvPr id="3" name="Google Shape;198;p13" descr="O:\MUSEUMS\General\Exhibitions and Interpretation\Spitfire\Spitfire Pavilion\Potential Images for Graphics\Old RW388\2014_LH_51.jpg">
            <a:extLst>
              <a:ext uri="{FF2B5EF4-FFF2-40B4-BE49-F238E27FC236}">
                <a16:creationId xmlns:a16="http://schemas.microsoft.com/office/drawing/2014/main" id="{78E3EF04-5D46-D065-3C15-3BA1F84FE783}"/>
              </a:ext>
            </a:extLst>
          </p:cNvPr>
          <p:cNvPicPr preferRelativeResize="0"/>
          <p:nvPr/>
        </p:nvPicPr>
        <p:blipFill rotWithShape="1">
          <a:blip r:embed="rId3">
            <a:alphaModFix/>
          </a:blip>
          <a:srcRect/>
          <a:stretch/>
        </p:blipFill>
        <p:spPr>
          <a:xfrm>
            <a:off x="4632114" y="1050705"/>
            <a:ext cx="2927771" cy="2858688"/>
          </a:xfrm>
          <a:prstGeom prst="rect">
            <a:avLst/>
          </a:prstGeom>
          <a:noFill/>
          <a:ln>
            <a:noFill/>
          </a:ln>
        </p:spPr>
      </p:pic>
    </p:spTree>
    <p:extLst>
      <p:ext uri="{BB962C8B-B14F-4D97-AF65-F5344CB8AC3E}">
        <p14:creationId xmlns:p14="http://schemas.microsoft.com/office/powerpoint/2010/main" val="268740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CF1542C-DC13-5795-59A5-1F02A9CB0E9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E4FA284-6C90-05BA-C4D4-959FD32706AC}"/>
              </a:ext>
            </a:extLst>
          </p:cNvPr>
          <p:cNvSpPr txBox="1"/>
          <p:nvPr/>
        </p:nvSpPr>
        <p:spPr>
          <a:xfrm>
            <a:off x="691827" y="5568275"/>
            <a:ext cx="8742104" cy="523220"/>
          </a:xfrm>
          <a:prstGeom prst="rect">
            <a:avLst/>
          </a:prstGeom>
          <a:noFill/>
        </p:spPr>
        <p:txBody>
          <a:bodyPr wrap="square">
            <a:spAutoFit/>
          </a:bodyPr>
          <a:lstStyle/>
          <a:p>
            <a:pPr lvl="0" rtl="0">
              <a:spcBef>
                <a:spcPts val="1000"/>
              </a:spcBef>
              <a:spcAft>
                <a:spcPts val="0"/>
              </a:spcAft>
              <a:buClr>
                <a:srgbClr val="5E6B55"/>
              </a:buClr>
              <a:buSzPts val="2800"/>
            </a:pPr>
            <a:r>
              <a:rPr lang="en-GB" sz="2800" dirty="0">
                <a:solidFill>
                  <a:srgbClr val="5E6B55"/>
                </a:solidFill>
                <a:hlinkClick r:id="rId4">
                  <a:extLst>
                    <a:ext uri="{A12FA001-AC4F-418D-AE19-62706E023703}">
                      <ahyp:hlinkClr xmlns:ahyp="http://schemas.microsoft.com/office/drawing/2018/hyperlinkcolor" val="tx"/>
                    </a:ext>
                  </a:extLst>
                </a:hlinkClick>
              </a:rPr>
              <a:t>Watch the video to find out about the different wing tips. </a:t>
            </a:r>
            <a:endParaRPr lang="en-GB" sz="2800" dirty="0">
              <a:solidFill>
                <a:srgbClr val="5E6B55"/>
              </a:solidFill>
            </a:endParaRPr>
          </a:p>
        </p:txBody>
      </p:sp>
      <p:pic>
        <p:nvPicPr>
          <p:cNvPr id="5" name="Online Media 3" title="The Spitfire Evolves">
            <a:hlinkClick r:id="" action="ppaction://media"/>
            <a:extLst>
              <a:ext uri="{FF2B5EF4-FFF2-40B4-BE49-F238E27FC236}">
                <a16:creationId xmlns:a16="http://schemas.microsoft.com/office/drawing/2014/main" id="{145EF8EA-0FCB-4390-8C6E-1BBB658B7789}"/>
              </a:ext>
            </a:extLst>
          </p:cNvPr>
          <p:cNvPicPr>
            <a:picLocks noRot="1" noChangeAspect="1"/>
          </p:cNvPicPr>
          <p:nvPr>
            <a:videoFile r:link="rId1"/>
          </p:nvPr>
        </p:nvPicPr>
        <p:blipFill>
          <a:blip r:embed="rId5"/>
          <a:stretch>
            <a:fillRect/>
          </a:stretch>
        </p:blipFill>
        <p:spPr>
          <a:xfrm>
            <a:off x="2553520" y="1228837"/>
            <a:ext cx="7084959" cy="3985289"/>
          </a:xfrm>
          <a:prstGeom prst="rect">
            <a:avLst/>
          </a:prstGeom>
        </p:spPr>
      </p:pic>
    </p:spTree>
    <p:extLst>
      <p:ext uri="{BB962C8B-B14F-4D97-AF65-F5344CB8AC3E}">
        <p14:creationId xmlns:p14="http://schemas.microsoft.com/office/powerpoint/2010/main" val="3230794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8553</TotalTime>
  <Words>918</Words>
  <Application>Microsoft Macintosh PowerPoint</Application>
  <PresentationFormat>Widescreen</PresentationFormat>
  <Paragraphs>66</Paragraphs>
  <Slides>14</Slides>
  <Notes>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PRIMARY TASTER ACTIVITY: WONDERFUL WINGS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WONDERFUL WINGS</dc:title>
  <dc:creator>Daniel Wilson</dc:creator>
  <cp:lastModifiedBy>Richard Robinson</cp:lastModifiedBy>
  <cp:revision>5</cp:revision>
  <dcterms:created xsi:type="dcterms:W3CDTF">2025-03-25T16:12:42Z</dcterms:created>
  <dcterms:modified xsi:type="dcterms:W3CDTF">2025-05-21T08:04:43Z</dcterms:modified>
</cp:coreProperties>
</file>